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98" r:id="rId3"/>
    <p:sldId id="299" r:id="rId4"/>
    <p:sldId id="257" r:id="rId5"/>
    <p:sldId id="294" r:id="rId6"/>
    <p:sldId id="295" r:id="rId7"/>
    <p:sldId id="296" r:id="rId8"/>
    <p:sldId id="267" r:id="rId9"/>
    <p:sldId id="268" r:id="rId10"/>
    <p:sldId id="271" r:id="rId11"/>
    <p:sldId id="272" r:id="rId12"/>
    <p:sldId id="269" r:id="rId13"/>
    <p:sldId id="270" r:id="rId14"/>
    <p:sldId id="278" r:id="rId15"/>
    <p:sldId id="279" r:id="rId16"/>
    <p:sldId id="280" r:id="rId17"/>
    <p:sldId id="277" r:id="rId18"/>
    <p:sldId id="281" r:id="rId19"/>
    <p:sldId id="273" r:id="rId20"/>
    <p:sldId id="274" r:id="rId21"/>
    <p:sldId id="275" r:id="rId22"/>
    <p:sldId id="300" r:id="rId23"/>
    <p:sldId id="276" r:id="rId24"/>
    <p:sldId id="282" r:id="rId25"/>
    <p:sldId id="283" r:id="rId26"/>
    <p:sldId id="301" r:id="rId27"/>
    <p:sldId id="302" r:id="rId28"/>
    <p:sldId id="303" r:id="rId29"/>
    <p:sldId id="304" r:id="rId30"/>
    <p:sldId id="285" r:id="rId31"/>
    <p:sldId id="286" r:id="rId32"/>
    <p:sldId id="288" r:id="rId33"/>
    <p:sldId id="289" r:id="rId34"/>
    <p:sldId id="293" r:id="rId35"/>
    <p:sldId id="290" r:id="rId36"/>
    <p:sldId id="291" r:id="rId37"/>
    <p:sldId id="305" r:id="rId38"/>
    <p:sldId id="292" r:id="rId3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0" autoAdjust="0"/>
    <p:restoredTop sz="94660"/>
  </p:normalViewPr>
  <p:slideViewPr>
    <p:cSldViewPr>
      <p:cViewPr varScale="1">
        <p:scale>
          <a:sx n="86" d="100"/>
          <a:sy n="86"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ângulo de cantos arredondado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ítu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pt-BR" smtClean="0"/>
              <a:t>Clique para editar o estilo do título mestre</a:t>
            </a:r>
            <a:endParaRPr kumimoji="0" lang="en-US"/>
          </a:p>
        </p:txBody>
      </p:sp>
      <p:sp>
        <p:nvSpPr>
          <p:cNvPr id="20" name="Subtítu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19" name="Espaço Reservado para Data 18"/>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11" name="Espaço Reservado para Número de Slide 10"/>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533404"/>
            <a:ext cx="1981200" cy="5257799"/>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a:xfrm>
            <a:off x="502920" y="530352"/>
            <a:ext cx="8183880" cy="4187952"/>
          </a:xfrm>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4" name="Retângulo de cantos arredondado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ângulo de cantos arredondado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nchor="b"/>
          <a:lstStyle>
            <a:lvl1pPr>
              <a:defRPr b="1"/>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ço Reservado para Data 1"/>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BFEAC45D-EFCA-4D14-BA59-06A26FAC9242}"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edondar Retângulo em um Canto Únic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AD709E72-C544-42F6-967D-24487BD6A61D}" type="datetimeFigureOut">
              <a:rPr lang="pt-BR" smtClean="0"/>
              <a:pPr/>
              <a:t>06/09/2016</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BFEAC45D-EFCA-4D14-BA59-06A26FAC9242}" type="slidenum">
              <a:rPr lang="pt-BR" smtClean="0"/>
              <a:pPr/>
              <a:t>‹nº›</a:t>
            </a:fld>
            <a:endParaRPr lang="pt-BR"/>
          </a:p>
        </p:txBody>
      </p:sp>
      <p:sp>
        <p:nvSpPr>
          <p:cNvPr id="3" name="Espaço Reservado para Imagem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pt-BR" smtClean="0"/>
              <a:t>Clique no ícone para adicionar uma imagem</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ângulo de cantos arredondado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ço Reservado para Títu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pt-BR" smtClean="0"/>
              <a:t>Clique para editar o estilo do título mestre</a:t>
            </a:r>
            <a:endParaRPr kumimoji="0" lang="en-US"/>
          </a:p>
        </p:txBody>
      </p:sp>
      <p:sp>
        <p:nvSpPr>
          <p:cNvPr id="4" name="Espaço Reservado para Tex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5" name="Espaço Reservado para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D709E72-C544-42F6-967D-24487BD6A61D}" type="datetimeFigureOut">
              <a:rPr lang="pt-BR" smtClean="0"/>
              <a:pPr/>
              <a:t>06/09/2016</a:t>
            </a:fld>
            <a:endParaRPr lang="pt-BR"/>
          </a:p>
        </p:txBody>
      </p:sp>
      <p:sp>
        <p:nvSpPr>
          <p:cNvPr id="18" name="Espaço Reservado para Rodapé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pt-BR"/>
          </a:p>
        </p:txBody>
      </p:sp>
      <p:sp>
        <p:nvSpPr>
          <p:cNvPr id="5" name="Espaço Reservado para Número de Slid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FEAC45D-EFCA-4D14-BA59-06A26FAC9242}"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aude.rc.sp.gov.b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gn="ctr"/>
            <a:r>
              <a:rPr lang="pt-BR" sz="2000" dirty="0" smtClean="0"/>
              <a:t>Departamento de Gestão de Pessoas </a:t>
            </a:r>
            <a:br>
              <a:rPr lang="pt-BR" sz="2000" dirty="0" smtClean="0"/>
            </a:br>
            <a:r>
              <a:rPr lang="pt-BR" sz="2000" dirty="0" smtClean="0"/>
              <a:t> </a:t>
            </a:r>
            <a:br>
              <a:rPr lang="pt-BR" sz="2000" dirty="0" smtClean="0"/>
            </a:br>
            <a:r>
              <a:rPr lang="pt-BR" sz="2000" dirty="0" smtClean="0"/>
              <a:t>Comissão de Gestão de Carreiras</a:t>
            </a:r>
            <a:br>
              <a:rPr lang="pt-BR" sz="2000" dirty="0" smtClean="0"/>
            </a:br>
            <a:endParaRPr lang="pt-BR" sz="2000" dirty="0"/>
          </a:p>
        </p:txBody>
      </p:sp>
      <p:sp>
        <p:nvSpPr>
          <p:cNvPr id="3" name="Subtítulo 2"/>
          <p:cNvSpPr>
            <a:spLocks noGrp="1"/>
          </p:cNvSpPr>
          <p:nvPr>
            <p:ph type="subTitle" idx="1"/>
          </p:nvPr>
        </p:nvSpPr>
        <p:spPr/>
        <p:txBody>
          <a:bodyPr>
            <a:normAutofit fontScale="25000" lnSpcReduction="20000"/>
          </a:bodyPr>
          <a:lstStyle/>
          <a:p>
            <a:pPr algn="ctr"/>
            <a:endParaRPr lang="pt-BR" b="1" dirty="0" smtClean="0"/>
          </a:p>
          <a:p>
            <a:pPr algn="ctr"/>
            <a:r>
              <a:rPr lang="pt-BR" sz="8000" dirty="0" smtClean="0"/>
              <a:t>SISTEMA DE AVALIAÇÃO DE DESEMPENHO</a:t>
            </a:r>
            <a:br>
              <a:rPr lang="pt-BR" sz="8000" dirty="0" smtClean="0"/>
            </a:br>
            <a:r>
              <a:rPr lang="pt-BR" sz="8000" dirty="0" smtClean="0"/>
              <a:t>  </a:t>
            </a:r>
            <a:br>
              <a:rPr lang="pt-BR" sz="8000" dirty="0" smtClean="0"/>
            </a:br>
            <a:r>
              <a:rPr lang="pt-BR" sz="8000" dirty="0" smtClean="0"/>
              <a:t> </a:t>
            </a:r>
            <a:br>
              <a:rPr lang="pt-BR" sz="8000" dirty="0" smtClean="0"/>
            </a:br>
            <a:r>
              <a:rPr lang="pt-BR" sz="8000" dirty="0" smtClean="0"/>
              <a:t>DA AVALIAÇÃO ESPECIAL DE DESEMPENHO</a:t>
            </a:r>
            <a:br>
              <a:rPr lang="pt-BR" sz="8000" dirty="0" smtClean="0"/>
            </a:br>
            <a:r>
              <a:rPr lang="pt-BR" sz="8000" dirty="0" smtClean="0"/>
              <a:t> </a:t>
            </a:r>
            <a:r>
              <a:rPr lang="pt-BR" sz="2800" dirty="0" smtClean="0"/>
              <a:t/>
            </a:r>
            <a:br>
              <a:rPr lang="pt-BR" sz="2800" dirty="0" smtClean="0"/>
            </a:br>
            <a:endParaRPr lang="pt-BR" dirty="0" smtClean="0"/>
          </a:p>
          <a:p>
            <a:r>
              <a:rPr lang="pt-BR" b="1" dirty="0" smtClean="0"/>
              <a:t> </a:t>
            </a:r>
            <a:endParaRPr lang="pt-BR" dirty="0" smtClean="0"/>
          </a:p>
          <a:p>
            <a:endParaRPr lang="pt-BR" dirty="0"/>
          </a:p>
        </p:txBody>
      </p:sp>
      <p:pic>
        <p:nvPicPr>
          <p:cNvPr id="4" name="Imagem 3" descr="logo.jpg"/>
          <p:cNvPicPr/>
          <p:nvPr/>
        </p:nvPicPr>
        <p:blipFill>
          <a:blip r:embed="rId2" cstate="print"/>
          <a:stretch>
            <a:fillRect/>
          </a:stretch>
        </p:blipFill>
        <p:spPr>
          <a:xfrm>
            <a:off x="428596" y="428604"/>
            <a:ext cx="8286808" cy="101727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
            </a:r>
            <a:br>
              <a:rPr lang="pt-BR" u="sng" dirty="0" smtClean="0"/>
            </a:br>
            <a:r>
              <a:rPr lang="pt-BR" sz="2700" u="sng" dirty="0" smtClean="0"/>
              <a:t>Elementos de Avaliação de Desempenho:</a:t>
            </a:r>
            <a:r>
              <a:rPr lang="pt-BR" sz="2700" dirty="0" smtClean="0"/>
              <a:t/>
            </a:r>
            <a:br>
              <a:rPr lang="pt-BR" sz="2700" dirty="0" smtClean="0"/>
            </a:br>
            <a:endParaRPr lang="pt-BR" sz="2700" dirty="0"/>
          </a:p>
        </p:txBody>
      </p:sp>
      <p:sp>
        <p:nvSpPr>
          <p:cNvPr id="2" name="Espaço Reservado para Conteúdo 1"/>
          <p:cNvSpPr>
            <a:spLocks noGrp="1"/>
          </p:cNvSpPr>
          <p:nvPr>
            <p:ph idx="1"/>
          </p:nvPr>
        </p:nvSpPr>
        <p:spPr>
          <a:xfrm>
            <a:off x="428596" y="1785926"/>
            <a:ext cx="8183880" cy="4187952"/>
          </a:xfrm>
        </p:spPr>
        <p:txBody>
          <a:bodyPr>
            <a:normAutofit fontScale="92500" lnSpcReduction="10000"/>
          </a:bodyPr>
          <a:lstStyle/>
          <a:p>
            <a:pPr lvl="0"/>
            <a:r>
              <a:rPr lang="pt-BR" b="1" dirty="0" smtClean="0"/>
              <a:t>Avaliação funcional:</a:t>
            </a:r>
            <a:endParaRPr lang="pt-BR" dirty="0" smtClean="0"/>
          </a:p>
          <a:p>
            <a:pPr algn="just">
              <a:buFont typeface="Wingdings" pitchFamily="2" charset="2"/>
              <a:buChar char="Ø"/>
            </a:pPr>
            <a:r>
              <a:rPr lang="pt-BR" dirty="0" smtClean="0"/>
              <a:t>Mensuração qualitativa do desempenho funcional do servidor em relação às atribuições do cargo e à missão do Órgão;</a:t>
            </a:r>
          </a:p>
          <a:p>
            <a:endParaRPr lang="pt-BR" dirty="0" smtClean="0"/>
          </a:p>
          <a:p>
            <a:pPr lvl="0"/>
            <a:r>
              <a:rPr lang="pt-BR" b="1" dirty="0" smtClean="0"/>
              <a:t>Assiduidade:</a:t>
            </a:r>
            <a:endParaRPr lang="pt-BR" dirty="0" smtClean="0"/>
          </a:p>
          <a:p>
            <a:pPr algn="just">
              <a:buFont typeface="Wingdings" pitchFamily="2" charset="2"/>
              <a:buChar char="Ø"/>
            </a:pPr>
            <a:r>
              <a:rPr lang="pt-BR" dirty="0" smtClean="0"/>
              <a:t>A Assiduidade é elemento integral da Avaliação de Desempenho e será mensurada e </a:t>
            </a:r>
            <a:r>
              <a:rPr lang="pt-BR" u="sng" dirty="0" smtClean="0"/>
              <a:t>pontuada negativamente</a:t>
            </a:r>
            <a:r>
              <a:rPr lang="pt-BR" dirty="0" smtClean="0"/>
              <a:t> na seguinte proporção (Decreto 10.594/2016):</a:t>
            </a:r>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
            </a:r>
            <a:br>
              <a:rPr lang="pt-BR" u="sng" dirty="0" smtClean="0"/>
            </a:br>
            <a:r>
              <a:rPr lang="pt-BR" u="sng" dirty="0" smtClean="0"/>
              <a:t>DESCONTO DE ASSIDUIDADE:</a:t>
            </a:r>
            <a:r>
              <a:rPr lang="pt-BR" dirty="0" smtClean="0"/>
              <a:t/>
            </a:r>
            <a:br>
              <a:rPr lang="pt-BR" dirty="0" smtClean="0"/>
            </a:br>
            <a:endParaRPr lang="pt-BR" dirty="0"/>
          </a:p>
        </p:txBody>
      </p:sp>
      <p:sp>
        <p:nvSpPr>
          <p:cNvPr id="2" name="Espaço Reservado para Conteúdo 1"/>
          <p:cNvSpPr>
            <a:spLocks noGrp="1"/>
          </p:cNvSpPr>
          <p:nvPr>
            <p:ph idx="1"/>
          </p:nvPr>
        </p:nvSpPr>
        <p:spPr>
          <a:xfrm>
            <a:off x="428596" y="1214422"/>
            <a:ext cx="8183880" cy="4714908"/>
          </a:xfrm>
        </p:spPr>
        <p:txBody>
          <a:bodyPr>
            <a:normAutofit fontScale="92500" lnSpcReduction="10000"/>
          </a:bodyPr>
          <a:lstStyle/>
          <a:p>
            <a:pPr lvl="0" algn="just">
              <a:buFont typeface="Wingdings" pitchFamily="2" charset="2"/>
              <a:buChar char="Ø"/>
            </a:pPr>
            <a:r>
              <a:rPr lang="pt-BR" dirty="0" smtClean="0"/>
              <a:t>Ausências no período avaliado (neste </a:t>
            </a:r>
            <a:r>
              <a:rPr lang="pt-BR" dirty="0" smtClean="0"/>
              <a:t>primeiro processo </a:t>
            </a:r>
            <a:r>
              <a:rPr lang="pt-BR" dirty="0" smtClean="0"/>
              <a:t>o período avaliado será: </a:t>
            </a:r>
            <a:r>
              <a:rPr lang="pt-BR" b="1" dirty="0" smtClean="0"/>
              <a:t>de 01/08/2016 a 31/01/2017</a:t>
            </a:r>
            <a:r>
              <a:rPr lang="pt-BR" dirty="0" smtClean="0"/>
              <a:t>):</a:t>
            </a:r>
          </a:p>
          <a:p>
            <a:pPr lvl="0">
              <a:buFont typeface="Wingdings" pitchFamily="2" charset="2"/>
              <a:buChar char="Ø"/>
            </a:pPr>
            <a:r>
              <a:rPr lang="pt-BR" dirty="0" smtClean="0"/>
              <a:t>Até 2,5 (duas e meio período) ausências: perda de 3 (três) pontos;</a:t>
            </a:r>
          </a:p>
          <a:p>
            <a:pPr lvl="0">
              <a:buFont typeface="Wingdings" pitchFamily="2" charset="2"/>
              <a:buChar char="Ø"/>
            </a:pPr>
            <a:r>
              <a:rPr lang="pt-BR" dirty="0" smtClean="0"/>
              <a:t>De 03 (três) a 05,5 (cinco e meio período) ausências: perda de 05 (cinco) pontos;</a:t>
            </a:r>
          </a:p>
          <a:p>
            <a:pPr lvl="0">
              <a:buFont typeface="Wingdings" pitchFamily="2" charset="2"/>
              <a:buChar char="Ø"/>
            </a:pPr>
            <a:r>
              <a:rPr lang="pt-BR" dirty="0" smtClean="0"/>
              <a:t>Igual ou superior a 06 (seis) até 9,5 ( nove e meio período) ausências: perda de 10 (dez) pontos,</a:t>
            </a:r>
          </a:p>
          <a:p>
            <a:pPr lvl="0">
              <a:buFont typeface="Wingdings" pitchFamily="2" charset="2"/>
              <a:buChar char="Ø"/>
            </a:pPr>
            <a:r>
              <a:rPr lang="pt-BR" dirty="0" smtClean="0"/>
              <a:t>Igual ou superior a 10 (dez) ausências: perda de 20 (vinte) pontos.</a:t>
            </a:r>
          </a:p>
          <a:p>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pPr lvl="0"/>
            <a:r>
              <a:rPr lang="pt-BR" u="sng" dirty="0" smtClean="0"/>
              <a:t/>
            </a:r>
            <a:br>
              <a:rPr lang="pt-BR" u="sng" dirty="0" smtClean="0"/>
            </a:br>
            <a:r>
              <a:rPr lang="pt-BR" dirty="0" smtClean="0"/>
              <a:t/>
            </a:r>
            <a:br>
              <a:rPr lang="pt-BR" dirty="0" smtClean="0"/>
            </a:br>
            <a:r>
              <a:rPr lang="pt-BR" dirty="0" smtClean="0"/>
              <a:t>Vantagens para os Servidores:</a:t>
            </a:r>
            <a:br>
              <a:rPr lang="pt-BR" dirty="0" smtClean="0"/>
            </a:br>
            <a:endParaRPr lang="pt-BR" dirty="0"/>
          </a:p>
        </p:txBody>
      </p:sp>
      <p:sp>
        <p:nvSpPr>
          <p:cNvPr id="2" name="Espaço Reservado para Conteúdo 1"/>
          <p:cNvSpPr>
            <a:spLocks noGrp="1"/>
          </p:cNvSpPr>
          <p:nvPr>
            <p:ph idx="1"/>
          </p:nvPr>
        </p:nvSpPr>
        <p:spPr>
          <a:xfrm>
            <a:off x="500034" y="1714488"/>
            <a:ext cx="8183880" cy="4187952"/>
          </a:xfrm>
        </p:spPr>
        <p:txBody>
          <a:bodyPr>
            <a:normAutofit fontScale="92500" lnSpcReduction="10000"/>
          </a:bodyPr>
          <a:lstStyle/>
          <a:p>
            <a:pPr lvl="0" algn="just">
              <a:buNone/>
            </a:pPr>
            <a:endParaRPr lang="pt-BR" dirty="0" smtClean="0"/>
          </a:p>
          <a:p>
            <a:pPr lvl="0" algn="just"/>
            <a:r>
              <a:rPr lang="pt-BR" dirty="0" smtClean="0"/>
              <a:t>Oportunidade de conhecer a sua atuação, seus pontos fortes e fracos;</a:t>
            </a:r>
          </a:p>
          <a:p>
            <a:pPr lvl="0" algn="just">
              <a:buNone/>
            </a:pPr>
            <a:endParaRPr lang="pt-BR" dirty="0" smtClean="0"/>
          </a:p>
          <a:p>
            <a:pPr lvl="0" algn="just"/>
            <a:r>
              <a:rPr lang="pt-BR" dirty="0" smtClean="0"/>
              <a:t>Possibilidade de demonstrar seu potencial e ver o seu desempenho ser reconhecido;</a:t>
            </a:r>
          </a:p>
          <a:p>
            <a:pPr lvl="0" algn="just">
              <a:buNone/>
            </a:pPr>
            <a:endParaRPr lang="pt-BR" dirty="0" smtClean="0"/>
          </a:p>
          <a:p>
            <a:pPr lvl="0" algn="just"/>
            <a:r>
              <a:rPr lang="pt-BR" dirty="0" smtClean="0"/>
              <a:t>Incentivo ao desenvolvimento das competências e as aspirações de crescimento profissional.</a:t>
            </a:r>
          </a:p>
          <a:p>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
            </a:r>
            <a:br>
              <a:rPr lang="pt-BR" u="sng" dirty="0" smtClean="0"/>
            </a:br>
            <a:r>
              <a:rPr lang="pt-BR" sz="2700" u="sng" dirty="0" smtClean="0"/>
              <a:t>Como funciona a Avaliação de Desempenho?</a:t>
            </a:r>
            <a:r>
              <a:rPr lang="pt-BR" dirty="0" smtClean="0"/>
              <a:t/>
            </a:r>
            <a:br>
              <a:rPr lang="pt-BR" dirty="0" smtClean="0"/>
            </a:br>
            <a:endParaRPr lang="pt-BR" dirty="0"/>
          </a:p>
        </p:txBody>
      </p:sp>
      <p:sp>
        <p:nvSpPr>
          <p:cNvPr id="2" name="Espaço Reservado para Conteúdo 1"/>
          <p:cNvSpPr>
            <a:spLocks noGrp="1"/>
          </p:cNvSpPr>
          <p:nvPr>
            <p:ph idx="1"/>
          </p:nvPr>
        </p:nvSpPr>
        <p:spPr>
          <a:xfrm>
            <a:off x="428596" y="1714488"/>
            <a:ext cx="8183880" cy="4187952"/>
          </a:xfrm>
        </p:spPr>
        <p:txBody>
          <a:bodyPr/>
          <a:lstStyle/>
          <a:p>
            <a:pPr lvl="0" algn="just"/>
            <a:r>
              <a:rPr lang="pt-BR" dirty="0" smtClean="0"/>
              <a:t>Ocorre a partir da </a:t>
            </a:r>
            <a:r>
              <a:rPr lang="pt-BR" u="sng" dirty="0" smtClean="0"/>
              <a:t>identificação e mensuração de competências</a:t>
            </a:r>
            <a:r>
              <a:rPr lang="pt-BR" dirty="0" smtClean="0"/>
              <a:t> exigidas para o bom desempenho do cargo e cumprimento da missão institucional; </a:t>
            </a:r>
          </a:p>
          <a:p>
            <a:pPr lvl="0" algn="just">
              <a:buNone/>
            </a:pPr>
            <a:endParaRPr lang="pt-BR" dirty="0" smtClean="0"/>
          </a:p>
          <a:p>
            <a:pPr lvl="0" algn="just"/>
            <a:r>
              <a:rPr lang="pt-BR" dirty="0" smtClean="0"/>
              <a:t>Dá-se mediante o </a:t>
            </a:r>
            <a:r>
              <a:rPr lang="pt-BR" u="sng" dirty="0" smtClean="0"/>
              <a:t>preenchimento de formulário</a:t>
            </a:r>
            <a:r>
              <a:rPr lang="pt-BR" dirty="0" smtClean="0"/>
              <a:t> de avaliação pelo chefe imediato do servidor avaliado.</a:t>
            </a:r>
          </a:p>
          <a:p>
            <a:endParaRPr lang="pt-BR" dirty="0" smtClean="0"/>
          </a:p>
          <a:p>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500034" y="785794"/>
            <a:ext cx="8183880" cy="1051560"/>
          </a:xfrm>
        </p:spPr>
        <p:txBody>
          <a:bodyPr>
            <a:normAutofit fontScale="90000"/>
          </a:bodyPr>
          <a:lstStyle/>
          <a:p>
            <a:r>
              <a:rPr lang="pt-BR" sz="2900" dirty="0" smtClean="0"/>
              <a:t/>
            </a:r>
            <a:br>
              <a:rPr lang="pt-BR" sz="2900" dirty="0" smtClean="0"/>
            </a:br>
            <a:r>
              <a:rPr lang="pt-BR" sz="2700" dirty="0" smtClean="0"/>
              <a:t>A avaliação é realizada mediante a identificação e mensuração de Competências:</a:t>
            </a:r>
            <a:r>
              <a:rPr lang="pt-BR" dirty="0" smtClean="0"/>
              <a:t/>
            </a:r>
            <a:br>
              <a:rPr lang="pt-BR" dirty="0" smtClean="0"/>
            </a:br>
            <a:endParaRPr lang="pt-BR" dirty="0"/>
          </a:p>
        </p:txBody>
      </p:sp>
      <p:sp>
        <p:nvSpPr>
          <p:cNvPr id="2" name="Espaço Reservado para Conteúdo 1"/>
          <p:cNvSpPr>
            <a:spLocks noGrp="1"/>
          </p:cNvSpPr>
          <p:nvPr>
            <p:ph idx="1"/>
          </p:nvPr>
        </p:nvSpPr>
        <p:spPr>
          <a:xfrm>
            <a:off x="428596" y="1643050"/>
            <a:ext cx="8183880" cy="4187952"/>
          </a:xfrm>
        </p:spPr>
        <p:txBody>
          <a:bodyPr/>
          <a:lstStyle/>
          <a:p>
            <a:pPr>
              <a:buNone/>
            </a:pPr>
            <a:r>
              <a:rPr lang="pt-BR" b="1" dirty="0" smtClean="0"/>
              <a:t> </a:t>
            </a:r>
            <a:endParaRPr lang="pt-BR" dirty="0" smtClean="0"/>
          </a:p>
          <a:p>
            <a:pPr lvl="0"/>
            <a:r>
              <a:rPr lang="pt-BR" b="1" dirty="0" smtClean="0"/>
              <a:t>Competências Gerais             </a:t>
            </a:r>
            <a:endParaRPr lang="pt-BR" dirty="0" smtClean="0"/>
          </a:p>
          <a:p>
            <a:pPr lvl="0">
              <a:buFont typeface="Wingdings" pitchFamily="2" charset="2"/>
              <a:buChar char="Ø"/>
            </a:pPr>
            <a:r>
              <a:rPr lang="pt-BR" dirty="0" smtClean="0"/>
              <a:t>São comuns a todos os servidores e estão alinhadas à missão e à visão do órgão;</a:t>
            </a:r>
          </a:p>
          <a:p>
            <a:pPr lvl="0"/>
            <a:endParaRPr lang="pt-BR" dirty="0" smtClean="0"/>
          </a:p>
          <a:p>
            <a:pPr lvl="0"/>
            <a:r>
              <a:rPr lang="pt-BR" b="1" dirty="0" smtClean="0"/>
              <a:t>Competências Específicas</a:t>
            </a:r>
            <a:endParaRPr lang="pt-BR" dirty="0" smtClean="0"/>
          </a:p>
          <a:p>
            <a:pPr lvl="0">
              <a:buFont typeface="Wingdings" pitchFamily="2" charset="2"/>
              <a:buChar char="Ø"/>
            </a:pPr>
            <a:r>
              <a:rPr lang="pt-BR" dirty="0" smtClean="0"/>
              <a:t>Captam as particularidades de cada Grupo Ocupacional.</a:t>
            </a:r>
          </a:p>
          <a:p>
            <a:endParaRPr lang="pt-B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COMPETÊNCIAS:</a:t>
            </a:r>
            <a:r>
              <a:rPr lang="pt-BR" dirty="0" smtClean="0"/>
              <a:t/>
            </a:r>
            <a:br>
              <a:rPr lang="pt-BR" dirty="0" smtClean="0"/>
            </a:br>
            <a:endParaRPr lang="pt-BR" dirty="0"/>
          </a:p>
        </p:txBody>
      </p:sp>
      <p:sp>
        <p:nvSpPr>
          <p:cNvPr id="2" name="Espaço Reservado para Conteúdo 1"/>
          <p:cNvSpPr>
            <a:spLocks noGrp="1"/>
          </p:cNvSpPr>
          <p:nvPr>
            <p:ph idx="1"/>
          </p:nvPr>
        </p:nvSpPr>
        <p:spPr>
          <a:xfrm>
            <a:off x="500034" y="1714488"/>
            <a:ext cx="8183880" cy="4187952"/>
          </a:xfrm>
        </p:spPr>
        <p:txBody>
          <a:bodyPr>
            <a:normAutofit fontScale="77500" lnSpcReduction="20000"/>
          </a:bodyPr>
          <a:lstStyle/>
          <a:p>
            <a:pPr lvl="0" algn="just"/>
            <a:r>
              <a:rPr lang="pt-BR" b="1" dirty="0" smtClean="0"/>
              <a:t>Conhecimento</a:t>
            </a:r>
            <a:r>
              <a:rPr lang="pt-BR" dirty="0" smtClean="0"/>
              <a:t>: é o saber teórico adquirido ao longo da vida por meio de aprendizados/vivências que são entendidos e incorporados de forma cognitiva;</a:t>
            </a:r>
          </a:p>
          <a:p>
            <a:pPr lvl="0" algn="just">
              <a:buNone/>
            </a:pPr>
            <a:endParaRPr lang="pt-BR" dirty="0" smtClean="0"/>
          </a:p>
          <a:p>
            <a:pPr lvl="0" algn="just"/>
            <a:r>
              <a:rPr lang="pt-BR" b="1" dirty="0" smtClean="0"/>
              <a:t>Habilidade</a:t>
            </a:r>
            <a:r>
              <a:rPr lang="pt-BR" dirty="0" smtClean="0"/>
              <a:t>: é o saber prático, relacionado á capacidade de utilizar o conhecimento aprendido ou vivenciado com o objetivo de resolver problemas e obter resultados;</a:t>
            </a:r>
          </a:p>
          <a:p>
            <a:pPr lvl="0" algn="just">
              <a:buNone/>
            </a:pPr>
            <a:endParaRPr lang="pt-BR" dirty="0" smtClean="0"/>
          </a:p>
          <a:p>
            <a:pPr lvl="0" algn="just"/>
            <a:r>
              <a:rPr lang="pt-BR" b="1" dirty="0" smtClean="0"/>
              <a:t>Atitude</a:t>
            </a:r>
            <a:r>
              <a:rPr lang="pt-BR" dirty="0" smtClean="0"/>
              <a:t>: é o saber comportamental, relacionado com a disposição do indivíduo de querer fazer alguma coisa, normalmente ligado aos aspectos do campo social ou afetivo. </a:t>
            </a:r>
          </a:p>
          <a:p>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500034" y="285728"/>
            <a:ext cx="8215370" cy="6215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dirty="0"/>
          </a:p>
        </p:txBody>
      </p:sp>
      <p:sp>
        <p:nvSpPr>
          <p:cNvPr id="3" name="Título 2"/>
          <p:cNvSpPr>
            <a:spLocks noGrp="1"/>
          </p:cNvSpPr>
          <p:nvPr>
            <p:ph type="title"/>
          </p:nvPr>
        </p:nvSpPr>
        <p:spPr>
          <a:xfrm>
            <a:off x="571472" y="1643050"/>
            <a:ext cx="8229600" cy="1143000"/>
          </a:xfrm>
        </p:spPr>
        <p:txBody>
          <a:bodyPr>
            <a:normAutofit/>
          </a:bodyPr>
          <a:lstStyle/>
          <a:p>
            <a:r>
              <a:rPr lang="pt-BR" sz="2000" dirty="0" smtClean="0"/>
              <a:t>       </a:t>
            </a:r>
            <a:endParaRPr lang="pt-BR" sz="2000" dirty="0"/>
          </a:p>
        </p:txBody>
      </p:sp>
      <p:pic>
        <p:nvPicPr>
          <p:cNvPr id="14" name="Imagem 13"/>
          <p:cNvPicPr/>
          <p:nvPr/>
        </p:nvPicPr>
        <p:blipFill>
          <a:blip r:embed="rId2"/>
          <a:srcRect/>
          <a:stretch>
            <a:fillRect/>
          </a:stretch>
        </p:blipFill>
        <p:spPr bwMode="auto">
          <a:xfrm>
            <a:off x="1214414" y="3143248"/>
            <a:ext cx="7072362" cy="781050"/>
          </a:xfrm>
          <a:prstGeom prst="rect">
            <a:avLst/>
          </a:prstGeom>
          <a:noFill/>
          <a:ln w="9525">
            <a:noFill/>
            <a:miter lim="800000"/>
            <a:headEnd/>
            <a:tailEnd/>
          </a:ln>
        </p:spPr>
      </p:pic>
      <p:sp>
        <p:nvSpPr>
          <p:cNvPr id="16" name="CaixaDeTexto 15"/>
          <p:cNvSpPr txBox="1"/>
          <p:nvPr/>
        </p:nvSpPr>
        <p:spPr>
          <a:xfrm>
            <a:off x="1152500" y="795318"/>
            <a:ext cx="1785950" cy="369332"/>
          </a:xfrm>
          <a:prstGeom prst="rect">
            <a:avLst/>
          </a:prstGeom>
          <a:noFill/>
        </p:spPr>
        <p:txBody>
          <a:bodyPr wrap="square" rtlCol="0">
            <a:spAutoFit/>
          </a:bodyPr>
          <a:lstStyle/>
          <a:p>
            <a:endParaRPr lang="pt-BR" dirty="0"/>
          </a:p>
        </p:txBody>
      </p:sp>
      <p:sp>
        <p:nvSpPr>
          <p:cNvPr id="17" name="CaixaDeTexto 16"/>
          <p:cNvSpPr txBox="1"/>
          <p:nvPr/>
        </p:nvSpPr>
        <p:spPr>
          <a:xfrm>
            <a:off x="1428728" y="928670"/>
            <a:ext cx="2000264" cy="369332"/>
          </a:xfrm>
          <a:prstGeom prst="rect">
            <a:avLst/>
          </a:prstGeom>
          <a:noFill/>
        </p:spPr>
        <p:txBody>
          <a:bodyPr wrap="square" rtlCol="0">
            <a:spAutoFit/>
          </a:bodyPr>
          <a:lstStyle/>
          <a:p>
            <a:r>
              <a:rPr lang="pt-BR" dirty="0" smtClean="0"/>
              <a:t>Conhecimentos</a:t>
            </a:r>
            <a:endParaRPr lang="pt-BR" dirty="0"/>
          </a:p>
        </p:txBody>
      </p:sp>
      <p:sp>
        <p:nvSpPr>
          <p:cNvPr id="18" name="CaixaDeTexto 17"/>
          <p:cNvSpPr txBox="1"/>
          <p:nvPr/>
        </p:nvSpPr>
        <p:spPr>
          <a:xfrm>
            <a:off x="3428992" y="857232"/>
            <a:ext cx="2000264" cy="369332"/>
          </a:xfrm>
          <a:prstGeom prst="rect">
            <a:avLst/>
          </a:prstGeom>
          <a:noFill/>
        </p:spPr>
        <p:txBody>
          <a:bodyPr wrap="square" rtlCol="0">
            <a:spAutoFit/>
          </a:bodyPr>
          <a:lstStyle/>
          <a:p>
            <a:r>
              <a:rPr lang="pt-BR" dirty="0" smtClean="0"/>
              <a:t>Conhecimentos</a:t>
            </a:r>
            <a:endParaRPr lang="pt-BR" dirty="0"/>
          </a:p>
        </p:txBody>
      </p:sp>
      <p:sp>
        <p:nvSpPr>
          <p:cNvPr id="19" name="CaixaDeTexto 18"/>
          <p:cNvSpPr txBox="1"/>
          <p:nvPr/>
        </p:nvSpPr>
        <p:spPr>
          <a:xfrm>
            <a:off x="5429256" y="857232"/>
            <a:ext cx="2000264" cy="369332"/>
          </a:xfrm>
          <a:prstGeom prst="rect">
            <a:avLst/>
          </a:prstGeom>
          <a:noFill/>
        </p:spPr>
        <p:txBody>
          <a:bodyPr wrap="square" rtlCol="0">
            <a:spAutoFit/>
          </a:bodyPr>
          <a:lstStyle/>
          <a:p>
            <a:r>
              <a:rPr lang="pt-BR" dirty="0" smtClean="0"/>
              <a:t>t</a:t>
            </a:r>
            <a:endParaRPr lang="pt-BR" dirty="0"/>
          </a:p>
        </p:txBody>
      </p:sp>
      <p:sp>
        <p:nvSpPr>
          <p:cNvPr id="21" name="Retângulo de cantos arredondados 20"/>
          <p:cNvSpPr/>
          <p:nvPr/>
        </p:nvSpPr>
        <p:spPr>
          <a:xfrm>
            <a:off x="1214414" y="4214818"/>
            <a:ext cx="2143140" cy="18573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Possuir conhecimento necessário para realizar determinada tarefa</a:t>
            </a:r>
            <a:endParaRPr lang="pt-BR" dirty="0"/>
          </a:p>
        </p:txBody>
      </p:sp>
      <p:sp>
        <p:nvSpPr>
          <p:cNvPr id="22" name="Retângulo de cantos arredondados 21"/>
          <p:cNvSpPr/>
          <p:nvPr/>
        </p:nvSpPr>
        <p:spPr>
          <a:xfrm>
            <a:off x="5929322" y="4214818"/>
            <a:ext cx="2500330" cy="18573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Possuir motivação e iniciativa para realizar determinada atividade</a:t>
            </a:r>
            <a:endParaRPr lang="pt-BR" dirty="0"/>
          </a:p>
        </p:txBody>
      </p:sp>
      <p:sp>
        <p:nvSpPr>
          <p:cNvPr id="23" name="Retângulo de cantos arredondados 22"/>
          <p:cNvSpPr/>
          <p:nvPr/>
        </p:nvSpPr>
        <p:spPr>
          <a:xfrm>
            <a:off x="3643306" y="4214818"/>
            <a:ext cx="2143140" cy="18573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Dominar recursos necessários para realizar determinada tarefa</a:t>
            </a:r>
            <a:endParaRPr lang="pt-BR" dirty="0"/>
          </a:p>
        </p:txBody>
      </p:sp>
      <p:sp>
        <p:nvSpPr>
          <p:cNvPr id="24" name="Retângulo de cantos arredondados 23"/>
          <p:cNvSpPr/>
          <p:nvPr/>
        </p:nvSpPr>
        <p:spPr>
          <a:xfrm>
            <a:off x="1214414" y="928670"/>
            <a:ext cx="2143140"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Conhecimentos</a:t>
            </a:r>
            <a:endParaRPr lang="pt-BR" dirty="0"/>
          </a:p>
        </p:txBody>
      </p:sp>
      <p:sp>
        <p:nvSpPr>
          <p:cNvPr id="25" name="Retângulo de cantos arredondados 24"/>
          <p:cNvSpPr/>
          <p:nvPr/>
        </p:nvSpPr>
        <p:spPr>
          <a:xfrm>
            <a:off x="3571868" y="928670"/>
            <a:ext cx="2143140"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Habilidades</a:t>
            </a:r>
            <a:endParaRPr lang="pt-BR" dirty="0"/>
          </a:p>
        </p:txBody>
      </p:sp>
      <p:sp>
        <p:nvSpPr>
          <p:cNvPr id="26" name="Retângulo de cantos arredondados 25"/>
          <p:cNvSpPr/>
          <p:nvPr/>
        </p:nvSpPr>
        <p:spPr>
          <a:xfrm>
            <a:off x="6000760" y="928670"/>
            <a:ext cx="2143140"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Atitudes</a:t>
            </a:r>
            <a:endParaRPr lang="pt-BR" dirty="0"/>
          </a:p>
        </p:txBody>
      </p:sp>
      <p:sp>
        <p:nvSpPr>
          <p:cNvPr id="27" name="Retângulo com Canto Aparado do Mesmo Lado 26"/>
          <p:cNvSpPr/>
          <p:nvPr/>
        </p:nvSpPr>
        <p:spPr>
          <a:xfrm>
            <a:off x="1142976" y="1714488"/>
            <a:ext cx="2286016" cy="1214446"/>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Saber teórico, Conhecimento de conceitos e técnicas </a:t>
            </a:r>
            <a:endParaRPr lang="pt-BR" dirty="0"/>
          </a:p>
        </p:txBody>
      </p:sp>
      <p:sp>
        <p:nvSpPr>
          <p:cNvPr id="28" name="Retângulo com Canto Aparado do Mesmo Lado 27"/>
          <p:cNvSpPr/>
          <p:nvPr/>
        </p:nvSpPr>
        <p:spPr>
          <a:xfrm>
            <a:off x="3571868" y="1643050"/>
            <a:ext cx="2286016" cy="1285884"/>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Aptidão e capacidade de realizar e resolver </a:t>
            </a:r>
          </a:p>
          <a:p>
            <a:pPr algn="ctr"/>
            <a:endParaRPr lang="pt-BR" dirty="0"/>
          </a:p>
        </p:txBody>
      </p:sp>
      <p:sp>
        <p:nvSpPr>
          <p:cNvPr id="29" name="Retângulo com Canto Aparado do Mesmo Lado 28"/>
          <p:cNvSpPr/>
          <p:nvPr/>
        </p:nvSpPr>
        <p:spPr>
          <a:xfrm>
            <a:off x="6000760" y="1643050"/>
            <a:ext cx="2286016" cy="1285884"/>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smtClean="0"/>
              <a:t>Postura e modo de agir</a:t>
            </a:r>
            <a:endParaRPr lang="pt-B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a:bodyPr>
          <a:lstStyle/>
          <a:p>
            <a:r>
              <a:rPr lang="pt-BR" sz="2000" dirty="0" smtClean="0"/>
              <a:t>Os itens da avaliação deverão </a:t>
            </a:r>
            <a:r>
              <a:rPr lang="pt-BR" sz="2000" u="sng" dirty="0" smtClean="0">
                <a:solidFill>
                  <a:srgbClr val="FF0000"/>
                </a:solidFill>
              </a:rPr>
              <a:t>ser assinalados com X </a:t>
            </a:r>
            <a:r>
              <a:rPr lang="pt-BR" sz="2000" dirty="0" smtClean="0"/>
              <a:t>nos conceitos correspondentes:</a:t>
            </a:r>
            <a:endParaRPr lang="pt-BR" sz="2000" dirty="0"/>
          </a:p>
        </p:txBody>
      </p:sp>
      <p:graphicFrame>
        <p:nvGraphicFramePr>
          <p:cNvPr id="4" name="Espaço Reservado para Conteúdo 3"/>
          <p:cNvGraphicFramePr>
            <a:graphicFrameLocks noGrp="1"/>
          </p:cNvGraphicFramePr>
          <p:nvPr>
            <p:ph idx="1"/>
          </p:nvPr>
        </p:nvGraphicFramePr>
        <p:xfrm>
          <a:off x="500034" y="1571612"/>
          <a:ext cx="8183562" cy="4389120"/>
        </p:xfrm>
        <a:graphic>
          <a:graphicData uri="http://schemas.openxmlformats.org/drawingml/2006/table">
            <a:tbl>
              <a:tblPr firstRow="1" bandRow="1">
                <a:tableStyleId>{5C22544A-7EE6-4342-B048-85BDC9FD1C3A}</a:tableStyleId>
              </a:tblPr>
              <a:tblGrid>
                <a:gridCol w="4091781"/>
                <a:gridCol w="4091781"/>
              </a:tblGrid>
              <a:tr h="370840">
                <a:tc>
                  <a:txBody>
                    <a:bodyPr/>
                    <a:lstStyle/>
                    <a:p>
                      <a:pPr marL="248285" algn="ctr">
                        <a:lnSpc>
                          <a:spcPct val="150000"/>
                        </a:lnSpc>
                        <a:spcAft>
                          <a:spcPts val="0"/>
                        </a:spcAft>
                        <a:tabLst>
                          <a:tab pos="3162300" algn="l"/>
                        </a:tabLst>
                      </a:pPr>
                      <a:r>
                        <a:rPr lang="pt-BR" sz="3200" b="1" dirty="0">
                          <a:latin typeface="Arial"/>
                          <a:ea typeface="Calibri"/>
                          <a:cs typeface="Times New Roman"/>
                        </a:rPr>
                        <a:t>Conceito</a:t>
                      </a:r>
                      <a:endParaRPr lang="pt-BR" sz="3200" dirty="0">
                        <a:latin typeface="Calibri"/>
                        <a:ea typeface="Calibri"/>
                        <a:cs typeface="Times New Roman"/>
                      </a:endParaRPr>
                    </a:p>
                  </a:txBody>
                  <a:tcPr marL="68196" marR="68196" marT="0" marB="0"/>
                </a:tc>
                <a:tc>
                  <a:txBody>
                    <a:bodyPr/>
                    <a:lstStyle/>
                    <a:p>
                      <a:pPr algn="ctr">
                        <a:lnSpc>
                          <a:spcPct val="150000"/>
                        </a:lnSpc>
                        <a:spcAft>
                          <a:spcPts val="0"/>
                        </a:spcAft>
                        <a:tabLst>
                          <a:tab pos="3162300" algn="l"/>
                        </a:tabLst>
                      </a:pPr>
                      <a:r>
                        <a:rPr lang="pt-BR" sz="3200" b="1" dirty="0">
                          <a:latin typeface="Arial"/>
                          <a:ea typeface="Calibri"/>
                          <a:cs typeface="Times New Roman"/>
                        </a:rPr>
                        <a:t>Pontuação</a:t>
                      </a:r>
                      <a:endParaRPr lang="pt-BR" sz="3200" dirty="0">
                        <a:latin typeface="Calibri"/>
                        <a:ea typeface="Calibri"/>
                        <a:cs typeface="Times New Roman"/>
                      </a:endParaRPr>
                    </a:p>
                  </a:txBody>
                  <a:tcPr marL="68196" marR="68196" marT="0" marB="0"/>
                </a:tc>
              </a:tr>
              <a:tr h="370840">
                <a:tc>
                  <a:txBody>
                    <a:bodyPr/>
                    <a:lstStyle/>
                    <a:p>
                      <a:pPr marL="457200" algn="just">
                        <a:lnSpc>
                          <a:spcPct val="150000"/>
                        </a:lnSpc>
                        <a:spcAft>
                          <a:spcPts val="0"/>
                        </a:spcAft>
                        <a:tabLst>
                          <a:tab pos="3162300" algn="l"/>
                        </a:tabLst>
                      </a:pPr>
                      <a:r>
                        <a:rPr lang="pt-BR" sz="3200" dirty="0">
                          <a:latin typeface="Arial"/>
                          <a:ea typeface="Calibri"/>
                          <a:cs typeface="Times New Roman"/>
                        </a:rPr>
                        <a:t>A - Sempre</a:t>
                      </a:r>
                      <a:endParaRPr lang="pt-BR" sz="3200" dirty="0">
                        <a:latin typeface="Calibri"/>
                        <a:ea typeface="Calibri"/>
                        <a:cs typeface="Times New Roman"/>
                      </a:endParaRPr>
                    </a:p>
                  </a:txBody>
                  <a:tcPr marL="68196" marR="68196" marT="0" marB="0"/>
                </a:tc>
                <a:tc>
                  <a:txBody>
                    <a:bodyPr/>
                    <a:lstStyle/>
                    <a:p>
                      <a:pPr marL="457200" algn="ctr">
                        <a:lnSpc>
                          <a:spcPct val="150000"/>
                        </a:lnSpc>
                        <a:spcAft>
                          <a:spcPts val="0"/>
                        </a:spcAft>
                        <a:tabLst>
                          <a:tab pos="3162300" algn="l"/>
                        </a:tabLst>
                      </a:pPr>
                      <a:r>
                        <a:rPr lang="pt-BR" sz="3200">
                          <a:latin typeface="Arial"/>
                          <a:ea typeface="Calibri"/>
                          <a:cs typeface="Times New Roman"/>
                        </a:rPr>
                        <a:t>04</a:t>
                      </a:r>
                      <a:endParaRPr lang="pt-BR" sz="3200">
                        <a:latin typeface="Calibri"/>
                        <a:ea typeface="Calibri"/>
                        <a:cs typeface="Times New Roman"/>
                      </a:endParaRPr>
                    </a:p>
                  </a:txBody>
                  <a:tcPr marL="68196" marR="68196" marT="0" marB="0"/>
                </a:tc>
              </a:tr>
              <a:tr h="370840">
                <a:tc>
                  <a:txBody>
                    <a:bodyPr/>
                    <a:lstStyle/>
                    <a:p>
                      <a:pPr marL="457200" algn="just">
                        <a:lnSpc>
                          <a:spcPct val="150000"/>
                        </a:lnSpc>
                        <a:spcAft>
                          <a:spcPts val="0"/>
                        </a:spcAft>
                        <a:tabLst>
                          <a:tab pos="3162300" algn="l"/>
                        </a:tabLst>
                      </a:pPr>
                      <a:r>
                        <a:rPr lang="pt-BR" sz="3200" dirty="0">
                          <a:latin typeface="Arial"/>
                          <a:ea typeface="Calibri"/>
                          <a:cs typeface="Times New Roman"/>
                        </a:rPr>
                        <a:t>B- Freqüentemente</a:t>
                      </a:r>
                      <a:endParaRPr lang="pt-BR" sz="3200" dirty="0">
                        <a:latin typeface="Calibri"/>
                        <a:ea typeface="Calibri"/>
                        <a:cs typeface="Times New Roman"/>
                      </a:endParaRPr>
                    </a:p>
                  </a:txBody>
                  <a:tcPr marL="68196" marR="68196" marT="0" marB="0"/>
                </a:tc>
                <a:tc>
                  <a:txBody>
                    <a:bodyPr/>
                    <a:lstStyle/>
                    <a:p>
                      <a:pPr marL="457200" algn="ctr">
                        <a:lnSpc>
                          <a:spcPct val="150000"/>
                        </a:lnSpc>
                        <a:spcAft>
                          <a:spcPts val="0"/>
                        </a:spcAft>
                        <a:tabLst>
                          <a:tab pos="3162300" algn="l"/>
                        </a:tabLst>
                      </a:pPr>
                      <a:r>
                        <a:rPr lang="pt-BR" sz="3200" dirty="0">
                          <a:latin typeface="Arial"/>
                          <a:ea typeface="Calibri"/>
                          <a:cs typeface="Times New Roman"/>
                        </a:rPr>
                        <a:t>03</a:t>
                      </a:r>
                      <a:endParaRPr lang="pt-BR" sz="3200" dirty="0">
                        <a:latin typeface="Calibri"/>
                        <a:ea typeface="Calibri"/>
                        <a:cs typeface="Times New Roman"/>
                      </a:endParaRPr>
                    </a:p>
                  </a:txBody>
                  <a:tcPr marL="68196" marR="68196" marT="0" marB="0"/>
                </a:tc>
              </a:tr>
              <a:tr h="370840">
                <a:tc>
                  <a:txBody>
                    <a:bodyPr/>
                    <a:lstStyle/>
                    <a:p>
                      <a:pPr marL="457200" algn="just">
                        <a:lnSpc>
                          <a:spcPct val="150000"/>
                        </a:lnSpc>
                        <a:spcAft>
                          <a:spcPts val="0"/>
                        </a:spcAft>
                        <a:tabLst>
                          <a:tab pos="3162300" algn="l"/>
                        </a:tabLst>
                      </a:pPr>
                      <a:r>
                        <a:rPr lang="pt-BR" sz="3200" dirty="0">
                          <a:latin typeface="Arial"/>
                          <a:ea typeface="Calibri"/>
                          <a:cs typeface="Times New Roman"/>
                        </a:rPr>
                        <a:t>C- Às vezes</a:t>
                      </a:r>
                      <a:endParaRPr lang="pt-BR" sz="3200" dirty="0">
                        <a:latin typeface="Calibri"/>
                        <a:ea typeface="Calibri"/>
                        <a:cs typeface="Times New Roman"/>
                      </a:endParaRPr>
                    </a:p>
                  </a:txBody>
                  <a:tcPr marL="68196" marR="68196" marT="0" marB="0"/>
                </a:tc>
                <a:tc>
                  <a:txBody>
                    <a:bodyPr/>
                    <a:lstStyle/>
                    <a:p>
                      <a:pPr marL="457200" algn="ctr">
                        <a:lnSpc>
                          <a:spcPct val="150000"/>
                        </a:lnSpc>
                        <a:spcAft>
                          <a:spcPts val="0"/>
                        </a:spcAft>
                        <a:tabLst>
                          <a:tab pos="3162300" algn="l"/>
                        </a:tabLst>
                      </a:pPr>
                      <a:r>
                        <a:rPr lang="pt-BR" sz="3200" dirty="0">
                          <a:latin typeface="Arial"/>
                          <a:ea typeface="Calibri"/>
                          <a:cs typeface="Times New Roman"/>
                        </a:rPr>
                        <a:t>02</a:t>
                      </a:r>
                      <a:endParaRPr lang="pt-BR" sz="3200" dirty="0">
                        <a:latin typeface="Calibri"/>
                        <a:ea typeface="Calibri"/>
                        <a:cs typeface="Times New Roman"/>
                      </a:endParaRPr>
                    </a:p>
                  </a:txBody>
                  <a:tcPr marL="68196" marR="68196" marT="0" marB="0"/>
                </a:tc>
              </a:tr>
              <a:tr h="370840">
                <a:tc>
                  <a:txBody>
                    <a:bodyPr/>
                    <a:lstStyle/>
                    <a:p>
                      <a:pPr marL="457200" algn="just">
                        <a:lnSpc>
                          <a:spcPct val="150000"/>
                        </a:lnSpc>
                        <a:spcAft>
                          <a:spcPts val="0"/>
                        </a:spcAft>
                        <a:tabLst>
                          <a:tab pos="3162300" algn="l"/>
                        </a:tabLst>
                      </a:pPr>
                      <a:r>
                        <a:rPr lang="pt-BR" sz="3200">
                          <a:latin typeface="Arial"/>
                          <a:ea typeface="Calibri"/>
                          <a:cs typeface="Times New Roman"/>
                        </a:rPr>
                        <a:t>D- Raramente</a:t>
                      </a:r>
                      <a:endParaRPr lang="pt-BR" sz="3200">
                        <a:latin typeface="Calibri"/>
                        <a:ea typeface="Calibri"/>
                        <a:cs typeface="Times New Roman"/>
                      </a:endParaRPr>
                    </a:p>
                  </a:txBody>
                  <a:tcPr marL="68196" marR="68196" marT="0" marB="0"/>
                </a:tc>
                <a:tc>
                  <a:txBody>
                    <a:bodyPr/>
                    <a:lstStyle/>
                    <a:p>
                      <a:pPr marL="457200" algn="ctr">
                        <a:lnSpc>
                          <a:spcPct val="150000"/>
                        </a:lnSpc>
                        <a:spcAft>
                          <a:spcPts val="0"/>
                        </a:spcAft>
                        <a:tabLst>
                          <a:tab pos="3162300" algn="l"/>
                        </a:tabLst>
                      </a:pPr>
                      <a:r>
                        <a:rPr lang="pt-BR" sz="3200" dirty="0">
                          <a:latin typeface="Arial"/>
                          <a:ea typeface="Calibri"/>
                          <a:cs typeface="Times New Roman"/>
                        </a:rPr>
                        <a:t>01</a:t>
                      </a:r>
                      <a:endParaRPr lang="pt-BR" sz="3200" dirty="0">
                        <a:latin typeface="Calibri"/>
                        <a:ea typeface="Calibri"/>
                        <a:cs typeface="Times New Roman"/>
                      </a:endParaRPr>
                    </a:p>
                  </a:txBody>
                  <a:tcPr marL="68196" marR="68196" marT="0" marB="0"/>
                </a:tc>
              </a:tr>
              <a:tr h="370840">
                <a:tc>
                  <a:txBody>
                    <a:bodyPr/>
                    <a:lstStyle/>
                    <a:p>
                      <a:pPr marL="457200" algn="just">
                        <a:lnSpc>
                          <a:spcPct val="150000"/>
                        </a:lnSpc>
                        <a:spcAft>
                          <a:spcPts val="0"/>
                        </a:spcAft>
                        <a:tabLst>
                          <a:tab pos="3162300" algn="l"/>
                        </a:tabLst>
                      </a:pPr>
                      <a:r>
                        <a:rPr lang="pt-BR" sz="3200" dirty="0">
                          <a:latin typeface="Arial"/>
                          <a:ea typeface="Calibri"/>
                          <a:cs typeface="Times New Roman"/>
                        </a:rPr>
                        <a:t>E- Nunca</a:t>
                      </a:r>
                      <a:endParaRPr lang="pt-BR" sz="3200" dirty="0">
                        <a:latin typeface="Calibri"/>
                        <a:ea typeface="Calibri"/>
                        <a:cs typeface="Times New Roman"/>
                      </a:endParaRPr>
                    </a:p>
                  </a:txBody>
                  <a:tcPr marL="68196" marR="68196" marT="0" marB="0"/>
                </a:tc>
                <a:tc>
                  <a:txBody>
                    <a:bodyPr/>
                    <a:lstStyle/>
                    <a:p>
                      <a:pPr marL="457200" algn="ctr">
                        <a:lnSpc>
                          <a:spcPct val="150000"/>
                        </a:lnSpc>
                        <a:spcAft>
                          <a:spcPts val="0"/>
                        </a:spcAft>
                        <a:tabLst>
                          <a:tab pos="3162300" algn="l"/>
                        </a:tabLst>
                      </a:pPr>
                      <a:r>
                        <a:rPr lang="pt-BR" sz="3200" dirty="0">
                          <a:latin typeface="Arial"/>
                          <a:ea typeface="Calibri"/>
                          <a:cs typeface="Times New Roman"/>
                        </a:rPr>
                        <a:t>0</a:t>
                      </a:r>
                      <a:endParaRPr lang="pt-BR" sz="3200" dirty="0">
                        <a:latin typeface="Calibri"/>
                        <a:ea typeface="Calibri"/>
                        <a:cs typeface="Times New Roman"/>
                      </a:endParaRPr>
                    </a:p>
                  </a:txBody>
                  <a:tcPr marL="68196" marR="68196" marT="0"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57158" y="428604"/>
            <a:ext cx="8183880" cy="1051560"/>
          </a:xfrm>
        </p:spPr>
        <p:txBody>
          <a:bodyPr>
            <a:normAutofit fontScale="90000"/>
          </a:bodyPr>
          <a:lstStyle/>
          <a:p>
            <a:pPr algn="ctr"/>
            <a:r>
              <a:rPr lang="pt-BR" u="sng" dirty="0" smtClean="0"/>
              <a:t/>
            </a:r>
            <a:br>
              <a:rPr lang="pt-BR" u="sng" dirty="0" smtClean="0"/>
            </a:br>
            <a:r>
              <a:rPr lang="pt-BR" u="sng" dirty="0" smtClean="0"/>
              <a:t/>
            </a:r>
            <a:br>
              <a:rPr lang="pt-BR" u="sng" dirty="0" smtClean="0"/>
            </a:br>
            <a:r>
              <a:rPr lang="pt-BR" u="sng" dirty="0" smtClean="0"/>
              <a:t/>
            </a:r>
            <a:br>
              <a:rPr lang="pt-BR" u="sng" dirty="0" smtClean="0"/>
            </a:br>
            <a:r>
              <a:rPr lang="pt-BR" sz="2700" u="sng" dirty="0" smtClean="0"/>
              <a:t>Pontuação da Avaliação de Desempenho </a:t>
            </a:r>
            <a:r>
              <a:rPr lang="pt-BR" sz="2700" dirty="0" smtClean="0"/>
              <a:t/>
            </a:r>
            <a:br>
              <a:rPr lang="pt-BR" sz="2700" dirty="0" smtClean="0"/>
            </a:br>
            <a:endParaRPr lang="pt-BR" sz="2700" dirty="0"/>
          </a:p>
        </p:txBody>
      </p:sp>
      <p:sp>
        <p:nvSpPr>
          <p:cNvPr id="2" name="Espaço Reservado para Conteúdo 1"/>
          <p:cNvSpPr>
            <a:spLocks noGrp="1"/>
          </p:cNvSpPr>
          <p:nvPr>
            <p:ph idx="1"/>
          </p:nvPr>
        </p:nvSpPr>
        <p:spPr>
          <a:xfrm>
            <a:off x="500034" y="1714488"/>
            <a:ext cx="8183880" cy="4187952"/>
          </a:xfrm>
        </p:spPr>
        <p:txBody>
          <a:bodyPr>
            <a:normAutofit lnSpcReduction="10000"/>
          </a:bodyPr>
          <a:lstStyle/>
          <a:p>
            <a:pPr lvl="0" algn="just"/>
            <a:r>
              <a:rPr lang="pt-BR" dirty="0" smtClean="0"/>
              <a:t>A avaliação funcional terá </a:t>
            </a:r>
            <a:r>
              <a:rPr lang="pt-BR" b="1" dirty="0" smtClean="0"/>
              <a:t>pontuação total máxima de 100 pontos</a:t>
            </a:r>
            <a:r>
              <a:rPr lang="pt-BR" dirty="0" smtClean="0"/>
              <a:t>;</a:t>
            </a:r>
          </a:p>
          <a:p>
            <a:pPr lvl="0">
              <a:buNone/>
            </a:pPr>
            <a:endParaRPr lang="pt-BR" dirty="0" smtClean="0"/>
          </a:p>
          <a:p>
            <a:pPr lvl="0" algn="just"/>
            <a:r>
              <a:rPr lang="pt-BR" dirty="0" smtClean="0"/>
              <a:t>PESO: Cabe à Diretoria do Departamento de Gestão de Pessoas definir o peso de cada item dos formulários de Avaliação de Desempenho e divulgar através de edital especifico (a cada processo), apenas após a aplicação da avaliação, formando assim a nota final do avaliado.</a:t>
            </a:r>
          </a:p>
          <a:p>
            <a:endParaRPr lang="pt-BR" dirty="0" smtClean="0"/>
          </a:p>
          <a:p>
            <a:pPr>
              <a:buNone/>
            </a:pPr>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pPr lvl="0"/>
            <a:r>
              <a:rPr lang="pt-BR" dirty="0" smtClean="0"/>
              <a:t>São consideradas ausências: </a:t>
            </a:r>
            <a:br>
              <a:rPr lang="pt-BR" dirty="0" smtClean="0"/>
            </a:br>
            <a:endParaRPr lang="pt-BR" dirty="0"/>
          </a:p>
        </p:txBody>
      </p:sp>
      <p:sp>
        <p:nvSpPr>
          <p:cNvPr id="2" name="Espaço Reservado para Conteúdo 1"/>
          <p:cNvSpPr>
            <a:spLocks noGrp="1"/>
          </p:cNvSpPr>
          <p:nvPr>
            <p:ph idx="1"/>
          </p:nvPr>
        </p:nvSpPr>
        <p:spPr>
          <a:xfrm>
            <a:off x="500034" y="1643050"/>
            <a:ext cx="8183880" cy="4187952"/>
          </a:xfrm>
        </p:spPr>
        <p:txBody>
          <a:bodyPr/>
          <a:lstStyle/>
          <a:p>
            <a:pPr lvl="0"/>
            <a:r>
              <a:rPr lang="pt-BR" dirty="0" smtClean="0"/>
              <a:t>Faltas justificadas: </a:t>
            </a:r>
            <a:r>
              <a:rPr lang="pt-BR" dirty="0" smtClean="0"/>
              <a:t>com apresentação de Atestados </a:t>
            </a:r>
            <a:r>
              <a:rPr lang="pt-BR" dirty="0" smtClean="0"/>
              <a:t>médicos, declarações de comparecimento.</a:t>
            </a:r>
          </a:p>
          <a:p>
            <a:pPr lvl="0"/>
            <a:endParaRPr lang="pt-BR" dirty="0" smtClean="0"/>
          </a:p>
          <a:p>
            <a:pPr lvl="0">
              <a:buNone/>
            </a:pPr>
            <a:endParaRPr lang="pt-BR" dirty="0" smtClean="0"/>
          </a:p>
          <a:p>
            <a:pPr lvl="0"/>
            <a:r>
              <a:rPr lang="pt-BR" dirty="0" smtClean="0"/>
              <a:t>Faltas injustificadas: ausência de apresentação de justificativa.</a:t>
            </a:r>
          </a:p>
          <a:p>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428604"/>
            <a:ext cx="8183880" cy="1500198"/>
          </a:xfrm>
        </p:spPr>
        <p:txBody>
          <a:bodyPr>
            <a:normAutofit fontScale="90000"/>
          </a:bodyPr>
          <a:lstStyle/>
          <a:p>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
            </a:r>
            <a:br>
              <a:rPr lang="pt-BR" sz="2200" dirty="0" smtClean="0"/>
            </a:br>
            <a:r>
              <a:rPr lang="pt-BR" sz="2200" dirty="0" smtClean="0"/>
              <a:t>Processo de Avaliação de Desempenho especifico </a:t>
            </a:r>
            <a:r>
              <a:rPr lang="pt-BR" sz="2200" dirty="0" smtClean="0"/>
              <a:t>aos Agentes Comunitários de Saúde, Agentes de Combate às Endemias e Supervisores de Campo</a:t>
            </a:r>
            <a:r>
              <a:rPr lang="pt-BR" dirty="0" smtClean="0"/>
              <a:t/>
            </a:r>
            <a:br>
              <a:rPr lang="pt-BR" dirty="0" smtClean="0"/>
            </a:br>
            <a:endParaRPr lang="pt-BR" dirty="0"/>
          </a:p>
        </p:txBody>
      </p:sp>
      <p:sp>
        <p:nvSpPr>
          <p:cNvPr id="3" name="Espaço Reservado para Conteúdo 2"/>
          <p:cNvSpPr>
            <a:spLocks noGrp="1"/>
          </p:cNvSpPr>
          <p:nvPr>
            <p:ph idx="1"/>
          </p:nvPr>
        </p:nvSpPr>
        <p:spPr>
          <a:xfrm>
            <a:off x="428596" y="1928802"/>
            <a:ext cx="8183880" cy="4187952"/>
          </a:xfrm>
        </p:spPr>
        <p:txBody>
          <a:bodyPr>
            <a:normAutofit fontScale="62500" lnSpcReduction="20000"/>
          </a:bodyPr>
          <a:lstStyle/>
          <a:p>
            <a:pPr algn="just"/>
            <a:r>
              <a:rPr lang="pt-BR" dirty="0" smtClean="0"/>
              <a:t>O </a:t>
            </a:r>
            <a:r>
              <a:rPr lang="pt-BR" dirty="0" smtClean="0"/>
              <a:t>objetivo </a:t>
            </a:r>
            <a:r>
              <a:rPr lang="pt-BR" dirty="0" smtClean="0"/>
              <a:t>é informar as chefias </a:t>
            </a:r>
            <a:r>
              <a:rPr lang="pt-BR" dirty="0" smtClean="0"/>
              <a:t>imediatas/mediatas e servidores da </a:t>
            </a:r>
            <a:r>
              <a:rPr lang="pt-BR" dirty="0" smtClean="0"/>
              <a:t>FMSRC</a:t>
            </a:r>
            <a:r>
              <a:rPr lang="pt-BR" dirty="0" smtClean="0"/>
              <a:t> </a:t>
            </a:r>
            <a:r>
              <a:rPr lang="pt-BR" dirty="0" smtClean="0"/>
              <a:t>os </a:t>
            </a:r>
            <a:r>
              <a:rPr lang="pt-BR" dirty="0" smtClean="0"/>
              <a:t>conceitos e procedimentos da AVALIAÇÃO ESPECIAL DE DESEMPENHO. </a:t>
            </a:r>
          </a:p>
          <a:p>
            <a:pPr algn="just">
              <a:buNone/>
            </a:pPr>
            <a:endParaRPr lang="pt-BR" dirty="0" smtClean="0"/>
          </a:p>
          <a:p>
            <a:pPr algn="just"/>
            <a:r>
              <a:rPr lang="pt-BR" dirty="0" smtClean="0"/>
              <a:t>No site da FMSRC: </a:t>
            </a:r>
            <a:r>
              <a:rPr lang="pt-BR" u="sng" dirty="0" smtClean="0">
                <a:hlinkClick r:id="rId2"/>
              </a:rPr>
              <a:t>www.saude.rc.sp.gov.br</a:t>
            </a:r>
            <a:r>
              <a:rPr lang="pt-BR" u="sng" dirty="0" smtClean="0"/>
              <a:t>,</a:t>
            </a:r>
            <a:r>
              <a:rPr lang="pt-BR" dirty="0" smtClean="0"/>
              <a:t> </a:t>
            </a:r>
            <a:r>
              <a:rPr lang="pt-BR" dirty="0" smtClean="0"/>
              <a:t>serão disponibilizados:</a:t>
            </a:r>
            <a:endParaRPr lang="pt-BR" u="sng" dirty="0" smtClean="0"/>
          </a:p>
          <a:p>
            <a:pPr algn="just">
              <a:buFont typeface="Wingdings" pitchFamily="2" charset="2"/>
              <a:buChar char="Ø"/>
            </a:pPr>
            <a:r>
              <a:rPr lang="pt-BR" dirty="0" smtClean="0"/>
              <a:t>menu</a:t>
            </a:r>
            <a:r>
              <a:rPr lang="pt-BR" dirty="0" smtClean="0"/>
              <a:t>: </a:t>
            </a:r>
            <a:r>
              <a:rPr lang="pt-BR" u="sng" dirty="0" smtClean="0"/>
              <a:t>Gestão de Carreiras </a:t>
            </a:r>
            <a:r>
              <a:rPr lang="pt-BR" dirty="0" smtClean="0"/>
              <a:t>– Decreto </a:t>
            </a:r>
            <a:r>
              <a:rPr lang="pt-BR" dirty="0" smtClean="0"/>
              <a:t>10.594/2016 - toda documentação e divulgação sobre </a:t>
            </a:r>
            <a:r>
              <a:rPr lang="pt-BR" dirty="0" smtClean="0"/>
              <a:t>o Processo de</a:t>
            </a:r>
            <a:r>
              <a:rPr lang="pt-BR" dirty="0" smtClean="0"/>
              <a:t> </a:t>
            </a:r>
            <a:r>
              <a:rPr lang="pt-BR" dirty="0" smtClean="0"/>
              <a:t>AVALIAÇÃO DE </a:t>
            </a:r>
            <a:r>
              <a:rPr lang="pt-BR" dirty="0" smtClean="0"/>
              <a:t>DESEMPENHO;</a:t>
            </a:r>
          </a:p>
          <a:p>
            <a:pPr algn="just">
              <a:buFont typeface="Wingdings" pitchFamily="2" charset="2"/>
              <a:buChar char="Ø"/>
            </a:pPr>
            <a:r>
              <a:rPr lang="pt-BR" dirty="0" smtClean="0"/>
              <a:t>Menu: </a:t>
            </a:r>
            <a:r>
              <a:rPr lang="pt-BR" u="sng" dirty="0" smtClean="0"/>
              <a:t>Legislações</a:t>
            </a:r>
            <a:r>
              <a:rPr lang="pt-BR" dirty="0" smtClean="0"/>
              <a:t> – toda legislação ref. criação de cargos e Sistema de Avaliação de Desempenho. </a:t>
            </a:r>
            <a:endParaRPr lang="pt-BR" dirty="0" smtClean="0"/>
          </a:p>
          <a:p>
            <a:pPr algn="just">
              <a:buNone/>
            </a:pPr>
            <a:endParaRPr lang="pt-BR" dirty="0" smtClean="0"/>
          </a:p>
          <a:p>
            <a:pPr algn="just"/>
            <a:r>
              <a:rPr lang="pt-BR" dirty="0" smtClean="0"/>
              <a:t>O Departamento de Gestão de Pessoas e a Comissão de Gestão de Carreiras da FMSRC colocam-se </a:t>
            </a:r>
            <a:r>
              <a:rPr lang="pt-BR" dirty="0" smtClean="0"/>
              <a:t>à </a:t>
            </a:r>
            <a:r>
              <a:rPr lang="pt-BR" dirty="0" smtClean="0"/>
              <a:t>disposição para os esclarecimentos que se fizerem necessários, com o intuito de apoiar e facilitar o processo de avaliação.</a:t>
            </a:r>
          </a:p>
          <a:p>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pPr lvl="0"/>
            <a:r>
              <a:rPr lang="pt-BR" dirty="0" smtClean="0"/>
              <a:t/>
            </a:r>
            <a:br>
              <a:rPr lang="pt-BR" dirty="0" smtClean="0"/>
            </a:br>
            <a:r>
              <a:rPr lang="pt-BR" sz="3100" dirty="0" smtClean="0"/>
              <a:t>Excluem-se do conceito de ausência:</a:t>
            </a:r>
            <a:r>
              <a:rPr lang="pt-BR" dirty="0" smtClean="0"/>
              <a:t/>
            </a:r>
            <a:br>
              <a:rPr lang="pt-BR" dirty="0" smtClean="0"/>
            </a:br>
            <a:endParaRPr lang="pt-BR" dirty="0"/>
          </a:p>
        </p:txBody>
      </p:sp>
      <p:sp>
        <p:nvSpPr>
          <p:cNvPr id="2" name="Espaço Reservado para Conteúdo 1"/>
          <p:cNvSpPr>
            <a:spLocks noGrp="1"/>
          </p:cNvSpPr>
          <p:nvPr>
            <p:ph idx="1"/>
          </p:nvPr>
        </p:nvSpPr>
        <p:spPr>
          <a:xfrm>
            <a:off x="500034" y="1714488"/>
            <a:ext cx="8183880" cy="4187952"/>
          </a:xfrm>
        </p:spPr>
        <p:txBody>
          <a:bodyPr>
            <a:normAutofit lnSpcReduction="10000"/>
          </a:bodyPr>
          <a:lstStyle/>
          <a:p>
            <a:pPr lvl="0" algn="just"/>
            <a:r>
              <a:rPr lang="pt-BR" dirty="0" smtClean="0"/>
              <a:t>Férias;</a:t>
            </a:r>
          </a:p>
          <a:p>
            <a:pPr lvl="0" algn="just"/>
            <a:r>
              <a:rPr lang="pt-BR" dirty="0" smtClean="0"/>
              <a:t>Licença nojo, gala, maternidade, paternidade, adotante;</a:t>
            </a:r>
          </a:p>
          <a:p>
            <a:pPr lvl="0" algn="just"/>
            <a:r>
              <a:rPr lang="pt-BR" dirty="0" smtClean="0"/>
              <a:t>Até 06 meses iniciais de afastamento por doença ocupacional ou acidente de trabalho;</a:t>
            </a:r>
          </a:p>
          <a:p>
            <a:pPr lvl="0" algn="just"/>
            <a:r>
              <a:rPr lang="pt-BR" dirty="0" smtClean="0"/>
              <a:t>Afastamento para tratamento de neoplasia maligna e Síndrome da Imunodeficiência Adquirida (desde que </a:t>
            </a:r>
            <a:r>
              <a:rPr lang="pt-BR" dirty="0" smtClean="0"/>
              <a:t>declarado </a:t>
            </a:r>
            <a:r>
              <a:rPr lang="pt-BR" dirty="0" smtClean="0"/>
              <a:t>pelo servidor). </a:t>
            </a:r>
          </a:p>
          <a:p>
            <a:endParaRPr lang="pt-B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
            </a:r>
            <a:br>
              <a:rPr lang="pt-BR" u="sng" dirty="0" smtClean="0"/>
            </a:br>
            <a:r>
              <a:rPr lang="pt-BR" sz="2700" u="sng" dirty="0" smtClean="0"/>
              <a:t>O processo de Avaliação de Desempenho </a:t>
            </a:r>
            <a:r>
              <a:rPr lang="pt-BR" sz="2700" dirty="0" smtClean="0"/>
              <a:t/>
            </a:r>
            <a:br>
              <a:rPr lang="pt-BR" sz="2700" dirty="0" smtClean="0"/>
            </a:br>
            <a:endParaRPr lang="pt-BR" sz="2700" dirty="0"/>
          </a:p>
        </p:txBody>
      </p:sp>
      <p:sp>
        <p:nvSpPr>
          <p:cNvPr id="2" name="Espaço Reservado para Conteúdo 1"/>
          <p:cNvSpPr>
            <a:spLocks noGrp="1"/>
          </p:cNvSpPr>
          <p:nvPr>
            <p:ph idx="1"/>
          </p:nvPr>
        </p:nvSpPr>
        <p:spPr>
          <a:xfrm>
            <a:off x="500034" y="1142984"/>
            <a:ext cx="8183880" cy="4759456"/>
          </a:xfrm>
        </p:spPr>
        <p:txBody>
          <a:bodyPr>
            <a:noAutofit/>
          </a:bodyPr>
          <a:lstStyle/>
          <a:p>
            <a:pPr lvl="0" algn="just"/>
            <a:r>
              <a:rPr lang="pt-BR" sz="1500" dirty="0" smtClean="0"/>
              <a:t>A avaliação de desempenho será realizada pelo chefe imediato do servidor avaliado, considerado assim aquele que por direito executa a liderança sobre o avaliado;</a:t>
            </a:r>
          </a:p>
          <a:p>
            <a:pPr lvl="0" algn="just"/>
            <a:endParaRPr lang="pt-BR" sz="1500" dirty="0" smtClean="0"/>
          </a:p>
          <a:p>
            <a:pPr lvl="0" algn="just"/>
            <a:r>
              <a:rPr lang="pt-BR" sz="1500" dirty="0" smtClean="0"/>
              <a:t>Nos casos onde a chefia imediata estiver ausente (férias, licença prêmio, licença saúde) a avaliação será realizada pelo </a:t>
            </a:r>
            <a:r>
              <a:rPr lang="pt-BR" sz="1500" b="1" dirty="0" smtClean="0"/>
              <a:t>Superior mediato</a:t>
            </a:r>
            <a:r>
              <a:rPr lang="pt-BR" sz="1500" dirty="0" smtClean="0"/>
              <a:t>;</a:t>
            </a:r>
          </a:p>
          <a:p>
            <a:pPr lvl="0" algn="just"/>
            <a:endParaRPr lang="pt-BR" sz="1500" dirty="0" smtClean="0"/>
          </a:p>
          <a:p>
            <a:pPr lvl="0" algn="just"/>
            <a:r>
              <a:rPr lang="pt-BR" sz="1500" dirty="0" smtClean="0"/>
              <a:t>Nos casos em que a chefia imediata não realizar ou não entregar no prazo estabelecido, a avaliação será feita pelo </a:t>
            </a:r>
            <a:r>
              <a:rPr lang="pt-BR" sz="1500" b="1" dirty="0" smtClean="0"/>
              <a:t>Superior mediato</a:t>
            </a:r>
            <a:r>
              <a:rPr lang="pt-BR" sz="1500" dirty="0" smtClean="0"/>
              <a:t>; </a:t>
            </a:r>
          </a:p>
          <a:p>
            <a:pPr lvl="0" algn="just"/>
            <a:endParaRPr lang="pt-BR" sz="1500" dirty="0" smtClean="0"/>
          </a:p>
          <a:p>
            <a:pPr lvl="0" algn="just"/>
            <a:r>
              <a:rPr lang="pt-BR" sz="1500" dirty="0" smtClean="0"/>
              <a:t>O servidor será avaliado pela chefia cujo vínculo seja o de maior tempo, no decorrer do período avaliado (ex.: remanejamentos de servidor ou de chefia). </a:t>
            </a:r>
          </a:p>
          <a:p>
            <a:pPr lvl="0" algn="just"/>
            <a:endParaRPr lang="pt-BR" sz="1500" dirty="0" smtClean="0"/>
          </a:p>
          <a:p>
            <a:pPr lvl="0" algn="just"/>
            <a:r>
              <a:rPr lang="pt-BR" sz="1500" dirty="0" smtClean="0"/>
              <a:t>Nos casos em que a chefia imediata não estiver mais na unidade do servidor, mas se enquadrar na situação anterior descrita, a chefia terá que se deslocar até o local de lotação do servidor para aplicar a avaliação.</a:t>
            </a:r>
          </a:p>
          <a:p>
            <a:endParaRPr lang="pt-BR"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28596" y="1285860"/>
            <a:ext cx="8183880" cy="4643470"/>
          </a:xfrm>
        </p:spPr>
        <p:txBody>
          <a:bodyPr>
            <a:normAutofit fontScale="77500" lnSpcReduction="20000"/>
          </a:bodyPr>
          <a:lstStyle/>
          <a:p>
            <a:pPr algn="just"/>
            <a:r>
              <a:rPr lang="pt-BR" dirty="0" smtClean="0"/>
              <a:t>O Formulário de Avaliação Especial de Desempenho será disponibilizado pelo Departamento de Gestão de Pessoas ao término de cada período de 06 (seis) meses. Deverá ser preenchido pela </a:t>
            </a:r>
            <a:r>
              <a:rPr lang="pt-BR" u="sng" dirty="0" smtClean="0"/>
              <a:t>chefia imediata do servidor</a:t>
            </a:r>
            <a:r>
              <a:rPr lang="pt-BR" dirty="0" smtClean="0"/>
              <a:t>, colher assinaturas e devolver no prazo máximo de 15 (quinze) dias úteis para aferição da pontuação. Neste primeiro processo o formulário será disponibilizado em fevereiro/2017 (após 6 meses do período </a:t>
            </a:r>
            <a:r>
              <a:rPr lang="pt-BR" dirty="0" err="1" smtClean="0"/>
              <a:t>avaliatório</a:t>
            </a:r>
            <a:r>
              <a:rPr lang="pt-BR" dirty="0" smtClean="0"/>
              <a:t>: de 01/08/16 a 31/01/17);</a:t>
            </a:r>
          </a:p>
          <a:p>
            <a:pPr algn="just"/>
            <a:endParaRPr lang="pt-BR" dirty="0" smtClean="0"/>
          </a:p>
          <a:p>
            <a:pPr algn="just"/>
            <a:r>
              <a:rPr lang="pt-BR" dirty="0" smtClean="0"/>
              <a:t>Caso a avaliação não seja realizada e devolvida no prazo legal pela </a:t>
            </a:r>
            <a:r>
              <a:rPr lang="pt-BR" u="sng" dirty="0" smtClean="0"/>
              <a:t>chefia imediata</a:t>
            </a:r>
            <a:r>
              <a:rPr lang="pt-BR" dirty="0" smtClean="0"/>
              <a:t>, a avaliação será disponibilizada ao superior hierárquico da chefia, </a:t>
            </a:r>
            <a:r>
              <a:rPr lang="pt-BR" u="sng" dirty="0" smtClean="0"/>
              <a:t>chefia mediata</a:t>
            </a:r>
            <a:r>
              <a:rPr lang="pt-BR" dirty="0" smtClean="0"/>
              <a:t>, competindo a este promover o preenchimento e devolver no prazo máximo de 05 (cinco) dias úteis.</a:t>
            </a:r>
          </a:p>
          <a:p>
            <a:pPr algn="just">
              <a:buNone/>
            </a:pPr>
            <a:endParaRPr lang="pt-BR" dirty="0" smtClean="0"/>
          </a:p>
          <a:p>
            <a:pPr algn="just"/>
            <a:endParaRPr lang="pt-BR" dirty="0" smtClean="0"/>
          </a:p>
          <a:p>
            <a:endParaRPr lang="pt-BR" dirty="0"/>
          </a:p>
        </p:txBody>
      </p:sp>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
            </a:r>
            <a:br>
              <a:rPr lang="pt-BR" u="sng" dirty="0" smtClean="0"/>
            </a:br>
            <a:r>
              <a:rPr lang="pt-BR" sz="2700" u="sng" dirty="0" smtClean="0"/>
              <a:t>Do Formulário:</a:t>
            </a:r>
            <a:r>
              <a:rPr lang="pt-BR" sz="2700" dirty="0" smtClean="0"/>
              <a:t/>
            </a:r>
            <a:br>
              <a:rPr lang="pt-BR" sz="2700" dirty="0" smtClean="0"/>
            </a:br>
            <a:endParaRPr lang="pt-BR" sz="27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dirty="0" smtClean="0"/>
              <a:t>Como realizar a Avaliação de Desempenho:</a:t>
            </a:r>
            <a:endParaRPr lang="pt-BR" dirty="0"/>
          </a:p>
        </p:txBody>
      </p:sp>
      <p:sp>
        <p:nvSpPr>
          <p:cNvPr id="2" name="Espaço Reservado para Conteúdo 1"/>
          <p:cNvSpPr>
            <a:spLocks noGrp="1"/>
          </p:cNvSpPr>
          <p:nvPr>
            <p:ph idx="1"/>
          </p:nvPr>
        </p:nvSpPr>
        <p:spPr>
          <a:xfrm>
            <a:off x="500034" y="1785926"/>
            <a:ext cx="8183880" cy="4187952"/>
          </a:xfrm>
        </p:spPr>
        <p:txBody>
          <a:bodyPr>
            <a:normAutofit fontScale="62500" lnSpcReduction="20000"/>
          </a:bodyPr>
          <a:lstStyle/>
          <a:p>
            <a:pPr lvl="0" algn="just"/>
            <a:r>
              <a:rPr lang="pt-BR" dirty="0" smtClean="0"/>
              <a:t>Uma vez realizada a avaliação, a chefia deve </a:t>
            </a:r>
            <a:r>
              <a:rPr lang="pt-BR" b="1" dirty="0" smtClean="0"/>
              <a:t>reunir-se com o servidor para dar ciência de sua avaliação (</a:t>
            </a:r>
            <a:r>
              <a:rPr lang="pt-BR" dirty="0" smtClean="0"/>
              <a:t>nos casos de ausência do servidor no momento da aplicação, o avaliador deverá tirar cópia e realizar o </a:t>
            </a:r>
            <a:r>
              <a:rPr lang="pt-BR" i="1" dirty="0" smtClean="0"/>
              <a:t>feedback </a:t>
            </a:r>
            <a:r>
              <a:rPr lang="pt-BR" dirty="0" smtClean="0"/>
              <a:t>posterior);</a:t>
            </a:r>
          </a:p>
          <a:p>
            <a:pPr lvl="0" algn="just"/>
            <a:endParaRPr lang="pt-BR" dirty="0" smtClean="0"/>
          </a:p>
          <a:p>
            <a:pPr lvl="0" algn="just"/>
            <a:r>
              <a:rPr lang="pt-BR" dirty="0" smtClean="0"/>
              <a:t>O servidor deve conhecer sua avaliação de desempenho, mas a sua ausência não impede a sua realização;</a:t>
            </a:r>
          </a:p>
          <a:p>
            <a:pPr lvl="0" algn="just"/>
            <a:endParaRPr lang="pt-BR" dirty="0" smtClean="0"/>
          </a:p>
          <a:p>
            <a:pPr lvl="0" algn="just"/>
            <a:r>
              <a:rPr lang="pt-BR" dirty="0" smtClean="0"/>
              <a:t>O servidor deve assinar sua avaliação de desempenho, dando ciência da mesma, não obstante de estar de acordo com a avaliação;</a:t>
            </a:r>
          </a:p>
          <a:p>
            <a:pPr lvl="0" algn="just"/>
            <a:endParaRPr lang="pt-BR" dirty="0" smtClean="0"/>
          </a:p>
          <a:p>
            <a:pPr lvl="0" algn="just"/>
            <a:r>
              <a:rPr lang="pt-BR" dirty="0" smtClean="0"/>
              <a:t>Em caso de discordância da avaliação o servidor deverá entrar com recurso através de formulário específico junto ao setor de protocolo na FMSRC (no período determinado em edital de divulgação da nota).</a:t>
            </a:r>
          </a:p>
          <a:p>
            <a:pPr lvl="0"/>
            <a:endParaRPr lang="pt-BR" dirty="0" smtClean="0"/>
          </a:p>
          <a:p>
            <a:pPr lvl="0"/>
            <a:endParaRPr lang="pt-BR" dirty="0" smtClean="0"/>
          </a:p>
          <a:p>
            <a:pPr lvl="0"/>
            <a:endParaRPr lang="pt-BR" dirty="0" smtClean="0"/>
          </a:p>
          <a:p>
            <a:endParaRPr lang="pt-B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571480"/>
            <a:ext cx="8183880" cy="1051560"/>
          </a:xfrm>
        </p:spPr>
        <p:txBody>
          <a:bodyPr>
            <a:normAutofit fontScale="90000"/>
          </a:bodyPr>
          <a:lstStyle/>
          <a:p>
            <a:r>
              <a:rPr lang="pt-BR" sz="3100" dirty="0" smtClean="0"/>
              <a:t/>
            </a:r>
            <a:br>
              <a:rPr lang="pt-BR" sz="3100" dirty="0" smtClean="0"/>
            </a:br>
            <a:r>
              <a:rPr lang="pt-BR" sz="3100" dirty="0" smtClean="0"/>
              <a:t/>
            </a:r>
            <a:br>
              <a:rPr lang="pt-BR" sz="3100" dirty="0" smtClean="0"/>
            </a:br>
            <a:r>
              <a:rPr lang="pt-BR" sz="2700" dirty="0" smtClean="0"/>
              <a:t>Como preencher o Formulário de Avaliação Especial de Desempenho:</a:t>
            </a:r>
            <a:br>
              <a:rPr lang="pt-BR" sz="2700" dirty="0" smtClean="0"/>
            </a:br>
            <a:endParaRPr lang="pt-BR" sz="2700" dirty="0"/>
          </a:p>
        </p:txBody>
      </p:sp>
      <p:sp>
        <p:nvSpPr>
          <p:cNvPr id="2" name="Espaço Reservado para Conteúdo 1"/>
          <p:cNvSpPr>
            <a:spLocks noGrp="1"/>
          </p:cNvSpPr>
          <p:nvPr>
            <p:ph idx="1"/>
          </p:nvPr>
        </p:nvSpPr>
        <p:spPr>
          <a:xfrm>
            <a:off x="428596" y="1214422"/>
            <a:ext cx="8183880" cy="4714908"/>
          </a:xfrm>
        </p:spPr>
        <p:txBody>
          <a:bodyPr>
            <a:normAutofit fontScale="55000" lnSpcReduction="20000"/>
          </a:bodyPr>
          <a:lstStyle/>
          <a:p>
            <a:pPr lvl="0"/>
            <a:endParaRPr lang="pt-BR" dirty="0" smtClean="0"/>
          </a:p>
          <a:p>
            <a:pPr lvl="0"/>
            <a:r>
              <a:rPr lang="pt-BR" dirty="0" smtClean="0"/>
              <a:t>Preencher o nome do avaliador no campo destinado ao nome do avaliador, cabeçalho do formulário;</a:t>
            </a:r>
          </a:p>
          <a:p>
            <a:pPr lvl="0" algn="just"/>
            <a:r>
              <a:rPr lang="pt-BR" dirty="0" smtClean="0"/>
              <a:t>Preencher </a:t>
            </a:r>
            <a:r>
              <a:rPr lang="pt-BR" b="1" dirty="0" smtClean="0"/>
              <a:t>somente com x</a:t>
            </a:r>
            <a:r>
              <a:rPr lang="pt-BR" dirty="0" smtClean="0"/>
              <a:t> os conceitos de avaliações de cada </a:t>
            </a:r>
          </a:p>
          <a:p>
            <a:pPr algn="just">
              <a:buNone/>
            </a:pPr>
            <a:r>
              <a:rPr lang="pt-BR" dirty="0" smtClean="0"/>
              <a:t>    competência: </a:t>
            </a:r>
          </a:p>
          <a:p>
            <a:r>
              <a:rPr lang="pt-BR" dirty="0" smtClean="0"/>
              <a:t>Conceitos de avaliação:</a:t>
            </a:r>
          </a:p>
          <a:p>
            <a:pPr>
              <a:buNone/>
            </a:pPr>
            <a:r>
              <a:rPr lang="pt-BR" b="1" dirty="0" smtClean="0"/>
              <a:t>    A </a:t>
            </a:r>
            <a:r>
              <a:rPr lang="pt-BR" dirty="0" smtClean="0"/>
              <a:t>– sempre (04)</a:t>
            </a:r>
          </a:p>
          <a:p>
            <a:pPr>
              <a:buNone/>
            </a:pPr>
            <a:r>
              <a:rPr lang="pt-BR" b="1" dirty="0" smtClean="0"/>
              <a:t>    B</a:t>
            </a:r>
            <a:r>
              <a:rPr lang="pt-BR" dirty="0" smtClean="0"/>
              <a:t> – </a:t>
            </a:r>
            <a:r>
              <a:rPr lang="pt-BR" dirty="0" err="1" smtClean="0"/>
              <a:t>frequentemente</a:t>
            </a:r>
            <a:r>
              <a:rPr lang="pt-BR" dirty="0" smtClean="0"/>
              <a:t> (03)</a:t>
            </a:r>
          </a:p>
          <a:p>
            <a:pPr>
              <a:buNone/>
            </a:pPr>
            <a:r>
              <a:rPr lang="pt-BR" b="1" dirty="0" smtClean="0"/>
              <a:t>    C </a:t>
            </a:r>
            <a:r>
              <a:rPr lang="pt-BR" dirty="0" smtClean="0"/>
              <a:t>- às vezes (02)</a:t>
            </a:r>
          </a:p>
          <a:p>
            <a:pPr>
              <a:buNone/>
            </a:pPr>
            <a:r>
              <a:rPr lang="pt-BR" b="1" dirty="0" smtClean="0"/>
              <a:t>    D</a:t>
            </a:r>
            <a:r>
              <a:rPr lang="pt-BR" dirty="0" smtClean="0"/>
              <a:t> – raramente (01)</a:t>
            </a:r>
          </a:p>
          <a:p>
            <a:pPr>
              <a:buNone/>
            </a:pPr>
            <a:r>
              <a:rPr lang="pt-BR" b="1" dirty="0" smtClean="0"/>
              <a:t>    </a:t>
            </a:r>
            <a:r>
              <a:rPr lang="pt-BR" b="1" dirty="0" smtClean="0"/>
              <a:t>E </a:t>
            </a:r>
            <a:r>
              <a:rPr lang="pt-BR" dirty="0" smtClean="0"/>
              <a:t>– nunca (0)</a:t>
            </a:r>
          </a:p>
          <a:p>
            <a:pPr>
              <a:buNone/>
            </a:pPr>
            <a:endParaRPr lang="pt-BR" dirty="0" smtClean="0"/>
          </a:p>
          <a:p>
            <a:pPr lvl="0"/>
            <a:r>
              <a:rPr lang="pt-BR" dirty="0" smtClean="0"/>
              <a:t>Assinar enquanto avaliador e colher assinatura do servidor avaliado;</a:t>
            </a:r>
          </a:p>
          <a:p>
            <a:pPr lvl="0" algn="just"/>
            <a:r>
              <a:rPr lang="pt-BR" dirty="0" smtClean="0"/>
              <a:t>Assinatura do superior do avaliado, somente quando o </a:t>
            </a:r>
            <a:r>
              <a:rPr lang="pt-BR" u="sng" dirty="0" smtClean="0"/>
              <a:t>superior mediato </a:t>
            </a:r>
            <a:r>
              <a:rPr lang="pt-BR" dirty="0" smtClean="0"/>
              <a:t>realizar a avaliação (no caso em que  a </a:t>
            </a:r>
            <a:r>
              <a:rPr lang="pt-BR" u="sng" dirty="0" smtClean="0"/>
              <a:t>chefia imediata </a:t>
            </a:r>
            <a:r>
              <a:rPr lang="pt-BR" dirty="0" smtClean="0"/>
              <a:t>não realizar a avaliação)</a:t>
            </a:r>
          </a:p>
          <a:p>
            <a:pPr lvl="0" algn="just"/>
            <a:r>
              <a:rPr lang="pt-BR" dirty="0" smtClean="0"/>
              <a:t>Peso: a ser atribuído em cada item do formulário, pela Diretoria do Departamento de Gestão de Pessoas e edital a ser publicado posterior a aplicação da avaliação.</a:t>
            </a:r>
          </a:p>
          <a:p>
            <a:endParaRPr lang="pt-B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57158" y="428604"/>
            <a:ext cx="8183880" cy="571504"/>
          </a:xfrm>
        </p:spPr>
        <p:txBody>
          <a:bodyPr>
            <a:normAutofit fontScale="90000"/>
          </a:bodyPr>
          <a:lstStyle/>
          <a:p>
            <a:r>
              <a:rPr lang="pt-BR" dirty="0" smtClean="0"/>
              <a:t>Continuação ...</a:t>
            </a:r>
            <a:endParaRPr lang="pt-BR" dirty="0"/>
          </a:p>
        </p:txBody>
      </p:sp>
      <p:sp>
        <p:nvSpPr>
          <p:cNvPr id="2" name="Espaço Reservado para Conteúdo 1"/>
          <p:cNvSpPr>
            <a:spLocks noGrp="1"/>
          </p:cNvSpPr>
          <p:nvPr>
            <p:ph idx="1"/>
          </p:nvPr>
        </p:nvSpPr>
        <p:spPr>
          <a:xfrm>
            <a:off x="500034" y="928670"/>
            <a:ext cx="8183880" cy="4973770"/>
          </a:xfrm>
        </p:spPr>
        <p:txBody>
          <a:bodyPr>
            <a:noAutofit/>
          </a:bodyPr>
          <a:lstStyle/>
          <a:p>
            <a:pPr lvl="0" algn="just"/>
            <a:r>
              <a:rPr lang="pt-BR" sz="1600" dirty="0" smtClean="0"/>
              <a:t>Não pode conter rasuras, corretivos, </a:t>
            </a:r>
            <a:r>
              <a:rPr lang="pt-BR" sz="1600" dirty="0" err="1" smtClean="0"/>
              <a:t>etc</a:t>
            </a:r>
            <a:r>
              <a:rPr lang="pt-BR" sz="1600" dirty="0" smtClean="0"/>
              <a:t>, se houver necessidade solicitar via oficio, um novo formulário à Gerencia de Gestão de Pessoas.</a:t>
            </a:r>
          </a:p>
          <a:p>
            <a:pPr lvl="0" algn="just">
              <a:buNone/>
            </a:pPr>
            <a:endParaRPr lang="pt-BR" sz="1600" dirty="0" smtClean="0"/>
          </a:p>
          <a:p>
            <a:pPr lvl="0" algn="just"/>
            <a:r>
              <a:rPr lang="pt-BR" sz="1600" dirty="0" smtClean="0"/>
              <a:t>Servidor afastado no período da aplicação da avaliação (fevereiro/17): por doença, férias, licença prêmio, </a:t>
            </a:r>
            <a:r>
              <a:rPr lang="pt-BR" sz="1600" dirty="0" err="1" smtClean="0"/>
              <a:t>etc</a:t>
            </a:r>
            <a:r>
              <a:rPr lang="pt-BR" sz="1600" dirty="0" smtClean="0"/>
              <a:t>, a chefia imediata deverá realizar a anotação no campo: comentários do avaliador; tirar </a:t>
            </a:r>
            <a:r>
              <a:rPr lang="pt-BR" sz="1600" dirty="0" smtClean="0"/>
              <a:t>cópia </a:t>
            </a:r>
            <a:r>
              <a:rPr lang="pt-BR" sz="1600" dirty="0" smtClean="0"/>
              <a:t>do formulário e efetuar o </a:t>
            </a:r>
            <a:r>
              <a:rPr lang="pt-BR" sz="1600" i="1" dirty="0" smtClean="0"/>
              <a:t>feedback</a:t>
            </a:r>
            <a:r>
              <a:rPr lang="pt-BR" sz="1600" dirty="0" smtClean="0"/>
              <a:t> ao servidor avaliado assim que retornar às atividades, para que o mesmo tenha conhecimento da avaliação efetuada em sua ausência;</a:t>
            </a:r>
          </a:p>
          <a:p>
            <a:pPr lvl="0" algn="just"/>
            <a:endParaRPr lang="pt-BR" sz="1600" dirty="0" smtClean="0"/>
          </a:p>
          <a:p>
            <a:pPr algn="just"/>
            <a:r>
              <a:rPr lang="pt-BR" sz="1600" i="1" dirty="0" smtClean="0"/>
              <a:t>Feedback</a:t>
            </a:r>
            <a:r>
              <a:rPr lang="pt-BR" sz="1600" dirty="0" smtClean="0"/>
              <a:t>  - É uma ação que revela os pontos positivos e negativos da  avaliação, com objetivo da melhoria do desempenho ou mesmo para que o servidor possa interpor recurso caso não concorde com a avaliação aplicada.</a:t>
            </a:r>
          </a:p>
          <a:p>
            <a:pPr algn="just">
              <a:buNone/>
            </a:pPr>
            <a:endParaRPr lang="pt-BR" sz="1600" dirty="0" smtClean="0"/>
          </a:p>
          <a:p>
            <a:pPr lvl="0" algn="just"/>
            <a:r>
              <a:rPr lang="pt-BR" sz="1600" dirty="0" smtClean="0"/>
              <a:t>Responsabilizar-se pelos conceitos atribuídos ao servidor avaliado no que diz respeito à Evolução das competências Gerais e Especificas determinadas no formulário de Avaliação de Desempenho, pois o conceito definirá a nota. </a:t>
            </a:r>
          </a:p>
          <a:p>
            <a:pPr lvl="0" algn="just"/>
            <a:endParaRPr lang="pt-BR" sz="1600" dirty="0" smtClean="0"/>
          </a:p>
          <a:p>
            <a:endParaRPr lang="pt-BR"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357166"/>
            <a:ext cx="8183880" cy="1051560"/>
          </a:xfrm>
        </p:spPr>
        <p:txBody>
          <a:bodyPr/>
          <a:lstStyle/>
          <a:p>
            <a:r>
              <a:rPr lang="pt-BR" dirty="0" smtClean="0"/>
              <a:t>Avaliação Final do Servidor:</a:t>
            </a:r>
            <a:endParaRPr lang="pt-BR" dirty="0"/>
          </a:p>
        </p:txBody>
      </p:sp>
      <p:sp>
        <p:nvSpPr>
          <p:cNvPr id="3" name="Espaço Reservado para Conteúdo 2"/>
          <p:cNvSpPr>
            <a:spLocks noGrp="1"/>
          </p:cNvSpPr>
          <p:nvPr>
            <p:ph idx="1"/>
          </p:nvPr>
        </p:nvSpPr>
        <p:spPr>
          <a:xfrm>
            <a:off x="428596" y="1714488"/>
            <a:ext cx="8183880" cy="4187952"/>
          </a:xfrm>
        </p:spPr>
        <p:txBody>
          <a:bodyPr>
            <a:normAutofit fontScale="85000" lnSpcReduction="20000"/>
          </a:bodyPr>
          <a:lstStyle/>
          <a:p>
            <a:pPr algn="just"/>
            <a:r>
              <a:rPr lang="pt-BR" dirty="0" smtClean="0"/>
              <a:t>Após aplicação da última avaliação especial de desempenho, o Departamento de Gestão de Pessoas fará a avaliação final do servidor, declarando-o apto ou inapto ao cargo, considerando </a:t>
            </a:r>
            <a:r>
              <a:rPr lang="pt-BR" b="1" dirty="0" smtClean="0"/>
              <a:t>a média das avaliações aplicadas</a:t>
            </a:r>
            <a:r>
              <a:rPr lang="pt-BR" dirty="0" smtClean="0"/>
              <a:t>:</a:t>
            </a:r>
          </a:p>
          <a:p>
            <a:pPr algn="just"/>
            <a:endParaRPr lang="pt-BR" dirty="0" smtClean="0"/>
          </a:p>
          <a:p>
            <a:pPr algn="just"/>
            <a:endParaRPr lang="pt-BR" dirty="0" smtClean="0"/>
          </a:p>
          <a:p>
            <a:pPr lvl="0"/>
            <a:r>
              <a:rPr lang="pt-BR" b="1" dirty="0" smtClean="0"/>
              <a:t>APTO</a:t>
            </a:r>
            <a:r>
              <a:rPr lang="pt-BR" dirty="0" smtClean="0"/>
              <a:t> e capacitado ao cargo – pontuação igual ou superior a 70 (setenta) pontos.</a:t>
            </a:r>
          </a:p>
          <a:p>
            <a:pPr lvl="0"/>
            <a:endParaRPr lang="pt-BR" dirty="0" smtClean="0"/>
          </a:p>
          <a:p>
            <a:pPr lvl="0"/>
            <a:r>
              <a:rPr lang="pt-BR" b="1" dirty="0" smtClean="0"/>
              <a:t>INAPTO</a:t>
            </a:r>
            <a:r>
              <a:rPr lang="pt-BR" dirty="0" smtClean="0"/>
              <a:t> e incapacitado ao cargo – pontuação inferior a 70 (setenta) pontos.</a:t>
            </a:r>
          </a:p>
          <a:p>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428604"/>
            <a:ext cx="8183880" cy="1051560"/>
          </a:xfrm>
        </p:spPr>
        <p:txBody>
          <a:bodyPr/>
          <a:lstStyle/>
          <a:p>
            <a:r>
              <a:rPr lang="pt-BR" dirty="0" smtClean="0"/>
              <a:t>...</a:t>
            </a:r>
            <a:endParaRPr lang="pt-BR" dirty="0"/>
          </a:p>
        </p:txBody>
      </p:sp>
      <p:sp>
        <p:nvSpPr>
          <p:cNvPr id="3" name="Espaço Reservado para Conteúdo 2"/>
          <p:cNvSpPr>
            <a:spLocks noGrp="1"/>
          </p:cNvSpPr>
          <p:nvPr>
            <p:ph idx="1"/>
          </p:nvPr>
        </p:nvSpPr>
        <p:spPr>
          <a:xfrm>
            <a:off x="428596" y="1714488"/>
            <a:ext cx="8183880" cy="4187952"/>
          </a:xfrm>
        </p:spPr>
        <p:txBody>
          <a:bodyPr>
            <a:normAutofit fontScale="92500" lnSpcReduction="20000"/>
          </a:bodyPr>
          <a:lstStyle/>
          <a:p>
            <a:pPr algn="just"/>
            <a:r>
              <a:rPr lang="pt-BR" dirty="0" smtClean="0"/>
              <a:t>Será declarado </a:t>
            </a:r>
            <a:r>
              <a:rPr lang="pt-BR" b="1" dirty="0" smtClean="0"/>
              <a:t>INAPTO e incapacitado ao cargo antes do término do estagio</a:t>
            </a:r>
            <a:r>
              <a:rPr lang="pt-BR" dirty="0" smtClean="0"/>
              <a:t> probatório o servidor que:</a:t>
            </a:r>
          </a:p>
          <a:p>
            <a:pPr algn="just"/>
            <a:endParaRPr lang="pt-BR" dirty="0" smtClean="0"/>
          </a:p>
          <a:p>
            <a:pPr lvl="0" algn="just">
              <a:buFont typeface="Wingdings" pitchFamily="2" charset="2"/>
              <a:buChar char="Ø"/>
            </a:pPr>
            <a:r>
              <a:rPr lang="pt-BR" dirty="0" smtClean="0"/>
              <a:t>Tenha desempenho </a:t>
            </a:r>
            <a:r>
              <a:rPr lang="pt-BR" b="1" dirty="0" smtClean="0"/>
              <a:t>abaixo de 50 (cinqüenta)</a:t>
            </a:r>
            <a:r>
              <a:rPr lang="pt-BR" dirty="0" smtClean="0"/>
              <a:t> pontos em qualquer uma das avaliações especiais de desempenho,</a:t>
            </a:r>
          </a:p>
          <a:p>
            <a:pPr lvl="0" algn="just">
              <a:buFont typeface="Wingdings" pitchFamily="2" charset="2"/>
              <a:buChar char="Ø"/>
            </a:pPr>
            <a:endParaRPr lang="pt-BR" dirty="0" smtClean="0"/>
          </a:p>
          <a:p>
            <a:pPr lvl="0" algn="just">
              <a:buFont typeface="Wingdings" pitchFamily="2" charset="2"/>
              <a:buChar char="Ø"/>
            </a:pPr>
            <a:r>
              <a:rPr lang="pt-BR" dirty="0" smtClean="0"/>
              <a:t>Cometa alguma infração disciplinar grave ou gravíssima, apurada em processo administrativo disciplinar.</a:t>
            </a:r>
          </a:p>
          <a:p>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428604"/>
            <a:ext cx="8183880" cy="1051560"/>
          </a:xfrm>
        </p:spPr>
        <p:txBody>
          <a:bodyPr/>
          <a:lstStyle/>
          <a:p>
            <a:r>
              <a:rPr lang="pt-BR" dirty="0" smtClean="0"/>
              <a:t>...</a:t>
            </a:r>
            <a:endParaRPr lang="pt-BR" dirty="0"/>
          </a:p>
        </p:txBody>
      </p:sp>
      <p:sp>
        <p:nvSpPr>
          <p:cNvPr id="3" name="Espaço Reservado para Conteúdo 2"/>
          <p:cNvSpPr>
            <a:spLocks noGrp="1"/>
          </p:cNvSpPr>
          <p:nvPr>
            <p:ph idx="1"/>
          </p:nvPr>
        </p:nvSpPr>
        <p:spPr>
          <a:xfrm>
            <a:off x="428596" y="1714488"/>
            <a:ext cx="8183880" cy="4187952"/>
          </a:xfrm>
        </p:spPr>
        <p:txBody>
          <a:bodyPr>
            <a:normAutofit fontScale="92500" lnSpcReduction="10000"/>
          </a:bodyPr>
          <a:lstStyle/>
          <a:p>
            <a:pPr algn="just"/>
            <a:r>
              <a:rPr lang="pt-BR" dirty="0" smtClean="0"/>
              <a:t>A Comissão de Gestão de Carreiras somente emitirá parecer conclusivo após o recebimento da defesa do servidor que tem o direito de interpor recurso (prazo para recurso será determinado no edital de divulgação das notas). </a:t>
            </a:r>
          </a:p>
          <a:p>
            <a:endParaRPr lang="pt-BR" dirty="0" smtClean="0"/>
          </a:p>
          <a:p>
            <a:pPr algn="just"/>
            <a:r>
              <a:rPr lang="pt-BR" dirty="0" smtClean="0"/>
              <a:t>No caso de parecer conclusivo pela </a:t>
            </a:r>
            <a:r>
              <a:rPr lang="pt-BR" b="1" dirty="0" smtClean="0"/>
              <a:t>aptidão</a:t>
            </a:r>
            <a:r>
              <a:rPr lang="pt-BR" dirty="0" smtClean="0"/>
              <a:t>, o servidor será declarado apto ao cargo, obterá a estabilidade funcional, finalizando o estagio probatório.</a:t>
            </a:r>
          </a:p>
          <a:p>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428604"/>
            <a:ext cx="8183880" cy="1051560"/>
          </a:xfrm>
        </p:spPr>
        <p:txBody>
          <a:bodyPr/>
          <a:lstStyle/>
          <a:p>
            <a:r>
              <a:rPr lang="pt-BR" dirty="0" smtClean="0"/>
              <a:t>...</a:t>
            </a:r>
            <a:endParaRPr lang="pt-BR" dirty="0"/>
          </a:p>
        </p:txBody>
      </p:sp>
      <p:sp>
        <p:nvSpPr>
          <p:cNvPr id="3" name="Espaço Reservado para Conteúdo 2"/>
          <p:cNvSpPr>
            <a:spLocks noGrp="1"/>
          </p:cNvSpPr>
          <p:nvPr>
            <p:ph idx="1"/>
          </p:nvPr>
        </p:nvSpPr>
        <p:spPr>
          <a:xfrm>
            <a:off x="500034" y="1714488"/>
            <a:ext cx="8183880" cy="4187952"/>
          </a:xfrm>
        </p:spPr>
        <p:txBody>
          <a:bodyPr>
            <a:normAutofit fontScale="92500"/>
          </a:bodyPr>
          <a:lstStyle/>
          <a:p>
            <a:pPr algn="just"/>
            <a:r>
              <a:rPr lang="pt-BR" dirty="0" smtClean="0"/>
              <a:t>No caso de parecer conclusivo pela </a:t>
            </a:r>
            <a:r>
              <a:rPr lang="pt-BR" b="1" dirty="0" smtClean="0"/>
              <a:t>inaptidão,</a:t>
            </a:r>
            <a:r>
              <a:rPr lang="pt-BR" dirty="0" smtClean="0"/>
              <a:t> será encaminhado ao Presidente da FMSRC para a decisão final. Se o Presidente da FMSRC ratificar a decisão da Comissão, o servidor será exonerado do cargo e será publicado o ato de exoneração do mesmo, caso contrário, se o Presidente não ratificar a decisão, o servidor cumprirá reciclagem funcional e passará por processo de capacitação obrigatória.</a:t>
            </a:r>
          </a:p>
          <a:p>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183880" cy="1051560"/>
          </a:xfrm>
        </p:spPr>
        <p:txBody>
          <a:bodyPr/>
          <a:lstStyle/>
          <a:p>
            <a:r>
              <a:rPr lang="pt-BR" dirty="0" smtClean="0"/>
              <a:t>Legislação:</a:t>
            </a:r>
            <a:endParaRPr lang="pt-BR" dirty="0"/>
          </a:p>
        </p:txBody>
      </p:sp>
      <p:sp>
        <p:nvSpPr>
          <p:cNvPr id="3" name="Espaço Reservado para Conteúdo 2"/>
          <p:cNvSpPr>
            <a:spLocks noGrp="1"/>
          </p:cNvSpPr>
          <p:nvPr>
            <p:ph idx="1"/>
          </p:nvPr>
        </p:nvSpPr>
        <p:spPr>
          <a:xfrm>
            <a:off x="428596" y="1714488"/>
            <a:ext cx="8183880" cy="4187952"/>
          </a:xfrm>
        </p:spPr>
        <p:txBody>
          <a:bodyPr>
            <a:normAutofit lnSpcReduction="10000"/>
          </a:bodyPr>
          <a:lstStyle/>
          <a:p>
            <a:pPr algn="just"/>
            <a:r>
              <a:rPr lang="pt-BR" dirty="0" smtClean="0"/>
              <a:t>Lei Complementar nº 085, de 12 de dezembro de 2013 – </a:t>
            </a:r>
            <a:r>
              <a:rPr lang="pt-BR" sz="2000" dirty="0" smtClean="0"/>
              <a:t>Regulamenta os cargos de ACS, ACE e função de confiança de Supervisor de Campo;</a:t>
            </a:r>
          </a:p>
          <a:p>
            <a:pPr algn="just"/>
            <a:endParaRPr lang="pt-BR" dirty="0" smtClean="0"/>
          </a:p>
          <a:p>
            <a:pPr algn="just"/>
            <a:r>
              <a:rPr lang="pt-BR" dirty="0" smtClean="0"/>
              <a:t>Decreto nº 10.003, de 20 de janeiro de 2014 – </a:t>
            </a:r>
            <a:r>
              <a:rPr lang="pt-BR" sz="2100" dirty="0" smtClean="0"/>
              <a:t>Torna pública a listagem de ACS e ACE regularizados nos cargos,</a:t>
            </a:r>
          </a:p>
          <a:p>
            <a:pPr algn="just">
              <a:buNone/>
            </a:pPr>
            <a:endParaRPr lang="pt-BR" dirty="0" smtClean="0"/>
          </a:p>
          <a:p>
            <a:pPr algn="just"/>
            <a:r>
              <a:rPr lang="pt-BR" dirty="0" smtClean="0"/>
              <a:t>Decreto nº 10.594, de 11 de julho de 2016 – </a:t>
            </a:r>
            <a:r>
              <a:rPr lang="pt-BR" sz="1900" dirty="0" smtClean="0"/>
              <a:t>Institui o Sistema de Avaliação de Desempenho especifico aos ACS, ACE e Supervisor de Campo.</a:t>
            </a:r>
          </a:p>
          <a:p>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Comissão de Gestão de Carreiras</a:t>
            </a:r>
            <a:r>
              <a:rPr lang="pt-BR" dirty="0" smtClean="0"/>
              <a:t/>
            </a:r>
            <a:br>
              <a:rPr lang="pt-BR" dirty="0" smtClean="0"/>
            </a:br>
            <a:endParaRPr lang="pt-BR" dirty="0"/>
          </a:p>
        </p:txBody>
      </p:sp>
      <p:sp>
        <p:nvSpPr>
          <p:cNvPr id="2" name="Espaço Reservado para Conteúdo 1"/>
          <p:cNvSpPr>
            <a:spLocks noGrp="1"/>
          </p:cNvSpPr>
          <p:nvPr>
            <p:ph idx="1"/>
          </p:nvPr>
        </p:nvSpPr>
        <p:spPr>
          <a:xfrm>
            <a:off x="500034" y="1714488"/>
            <a:ext cx="8183880" cy="4187952"/>
          </a:xfrm>
        </p:spPr>
        <p:txBody>
          <a:bodyPr>
            <a:normAutofit fontScale="70000" lnSpcReduction="20000"/>
          </a:bodyPr>
          <a:lstStyle/>
          <a:p>
            <a:pPr algn="just"/>
            <a:r>
              <a:rPr lang="pt-BR" dirty="0" smtClean="0"/>
              <a:t>Instituída através da </a:t>
            </a:r>
            <a:r>
              <a:rPr lang="pt-BR" b="1" dirty="0" smtClean="0"/>
              <a:t>Portaria/FMSRC nº 3241/2016, de 11 de agosto de 2015, publicada no DOM dia 24/08/16:</a:t>
            </a:r>
          </a:p>
          <a:p>
            <a:endParaRPr lang="pt-BR" dirty="0" smtClean="0"/>
          </a:p>
          <a:p>
            <a:pPr>
              <a:buFont typeface="Wingdings" pitchFamily="2" charset="2"/>
              <a:buChar char="§"/>
            </a:pPr>
            <a:r>
              <a:rPr lang="pt-BR" dirty="0" smtClean="0"/>
              <a:t>Edison Rodrigues Filho – Presidente da Comissão </a:t>
            </a:r>
          </a:p>
          <a:p>
            <a:pPr>
              <a:buFont typeface="Wingdings" pitchFamily="2" charset="2"/>
              <a:buChar char="§"/>
            </a:pPr>
            <a:r>
              <a:rPr lang="pt-BR" dirty="0" smtClean="0"/>
              <a:t>Rita Souza de Oliveira</a:t>
            </a:r>
          </a:p>
          <a:p>
            <a:pPr>
              <a:buFont typeface="Wingdings" pitchFamily="2" charset="2"/>
              <a:buChar char="§"/>
            </a:pPr>
            <a:r>
              <a:rPr lang="pt-BR" dirty="0" smtClean="0"/>
              <a:t>Eliana Ap. Paes de Carvalho Souza</a:t>
            </a:r>
          </a:p>
          <a:p>
            <a:pPr>
              <a:buFont typeface="Wingdings" pitchFamily="2" charset="2"/>
              <a:buChar char="§"/>
            </a:pPr>
            <a:r>
              <a:rPr lang="pt-BR" dirty="0" err="1" smtClean="0"/>
              <a:t>Josiel</a:t>
            </a:r>
            <a:r>
              <a:rPr lang="pt-BR" dirty="0" smtClean="0"/>
              <a:t> </a:t>
            </a:r>
            <a:r>
              <a:rPr lang="pt-BR" dirty="0" err="1" smtClean="0"/>
              <a:t>Hebling</a:t>
            </a:r>
            <a:endParaRPr lang="pt-BR" dirty="0" smtClean="0"/>
          </a:p>
          <a:p>
            <a:pPr>
              <a:buFont typeface="Wingdings" pitchFamily="2" charset="2"/>
              <a:buChar char="§"/>
            </a:pPr>
            <a:r>
              <a:rPr lang="pt-BR" dirty="0" smtClean="0"/>
              <a:t>Lea Maria Romualdo dos Santos</a:t>
            </a:r>
          </a:p>
          <a:p>
            <a:pPr>
              <a:buFont typeface="Wingdings" pitchFamily="2" charset="2"/>
              <a:buChar char="§"/>
            </a:pPr>
            <a:r>
              <a:rPr lang="pt-BR" dirty="0" err="1" smtClean="0"/>
              <a:t>Flaviana</a:t>
            </a:r>
            <a:r>
              <a:rPr lang="pt-BR" dirty="0" smtClean="0"/>
              <a:t> </a:t>
            </a:r>
            <a:r>
              <a:rPr lang="pt-BR" dirty="0" err="1" smtClean="0"/>
              <a:t>Octaviani</a:t>
            </a:r>
            <a:r>
              <a:rPr lang="pt-BR" dirty="0" smtClean="0"/>
              <a:t> Santana</a:t>
            </a:r>
          </a:p>
          <a:p>
            <a:pPr>
              <a:buFont typeface="Wingdings" pitchFamily="2" charset="2"/>
              <a:buChar char="§"/>
            </a:pPr>
            <a:r>
              <a:rPr lang="pt-BR" dirty="0" smtClean="0"/>
              <a:t>Juliana </a:t>
            </a:r>
            <a:r>
              <a:rPr lang="pt-BR" dirty="0" err="1" smtClean="0"/>
              <a:t>Bossolani</a:t>
            </a:r>
            <a:r>
              <a:rPr lang="pt-BR" dirty="0" smtClean="0"/>
              <a:t> de </a:t>
            </a:r>
            <a:r>
              <a:rPr lang="pt-BR" dirty="0" err="1" smtClean="0"/>
              <a:t>Goes</a:t>
            </a:r>
            <a:endParaRPr lang="pt-BR" dirty="0" smtClean="0"/>
          </a:p>
          <a:p>
            <a:pPr>
              <a:buFont typeface="Wingdings" pitchFamily="2" charset="2"/>
              <a:buChar char="§"/>
            </a:pPr>
            <a:r>
              <a:rPr lang="pt-BR" dirty="0" err="1" smtClean="0"/>
              <a:t>Vania</a:t>
            </a:r>
            <a:r>
              <a:rPr lang="pt-BR" dirty="0" smtClean="0"/>
              <a:t> Cristina </a:t>
            </a:r>
            <a:r>
              <a:rPr lang="pt-BR" dirty="0" err="1" smtClean="0"/>
              <a:t>Molke</a:t>
            </a:r>
            <a:endParaRPr lang="pt-BR" dirty="0" smtClean="0"/>
          </a:p>
          <a:p>
            <a:pPr>
              <a:buFont typeface="Wingdings" pitchFamily="2" charset="2"/>
              <a:buChar char="§"/>
            </a:pPr>
            <a:r>
              <a:rPr lang="pt-BR" dirty="0" smtClean="0"/>
              <a:t>Kátia Curado </a:t>
            </a:r>
            <a:r>
              <a:rPr lang="pt-BR" dirty="0" err="1" smtClean="0"/>
              <a:t>Nolasco</a:t>
            </a:r>
            <a:r>
              <a:rPr lang="pt-BR" dirty="0" smtClean="0"/>
              <a:t> </a:t>
            </a:r>
          </a:p>
          <a:p>
            <a:pPr>
              <a:buFont typeface="Wingdings" pitchFamily="2" charset="2"/>
              <a:buChar char="§"/>
            </a:pPr>
            <a:r>
              <a:rPr lang="pt-BR" dirty="0" smtClean="0"/>
              <a:t>Reginaldo G. Macedo Magalhães</a:t>
            </a:r>
          </a:p>
          <a:p>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57158" y="500042"/>
            <a:ext cx="8183880" cy="1051560"/>
          </a:xfrm>
        </p:spPr>
        <p:txBody>
          <a:bodyPr>
            <a:noAutofit/>
          </a:bodyPr>
          <a:lstStyle/>
          <a:p>
            <a:r>
              <a:rPr lang="pt-BR" sz="2400" u="sng" dirty="0" smtClean="0"/>
              <a:t>Compete à </a:t>
            </a:r>
            <a:r>
              <a:rPr lang="pt-BR" sz="2400" u="sng" dirty="0" smtClean="0"/>
              <a:t>Comissão </a:t>
            </a:r>
            <a:r>
              <a:rPr lang="pt-BR" sz="2400" u="sng" dirty="0" smtClean="0"/>
              <a:t>de Gestão de Carreiras:</a:t>
            </a:r>
            <a:r>
              <a:rPr lang="pt-BR" sz="2400" dirty="0" smtClean="0"/>
              <a:t/>
            </a:r>
            <a:br>
              <a:rPr lang="pt-BR" sz="2400" dirty="0" smtClean="0"/>
            </a:br>
            <a:endParaRPr lang="pt-BR" sz="2400" dirty="0"/>
          </a:p>
        </p:txBody>
      </p:sp>
      <p:sp>
        <p:nvSpPr>
          <p:cNvPr id="2" name="Espaço Reservado para Conteúdo 1"/>
          <p:cNvSpPr>
            <a:spLocks noGrp="1"/>
          </p:cNvSpPr>
          <p:nvPr>
            <p:ph idx="1"/>
          </p:nvPr>
        </p:nvSpPr>
        <p:spPr>
          <a:xfrm>
            <a:off x="428596" y="1785926"/>
            <a:ext cx="8183880" cy="4187952"/>
          </a:xfrm>
        </p:spPr>
        <p:txBody>
          <a:bodyPr>
            <a:normAutofit fontScale="85000" lnSpcReduction="20000"/>
          </a:bodyPr>
          <a:lstStyle/>
          <a:p>
            <a:pPr lvl="0" algn="just"/>
            <a:r>
              <a:rPr lang="pt-BR" u="sng" dirty="0" smtClean="0"/>
              <a:t>Acompanhar e sistematizar</a:t>
            </a:r>
            <a:r>
              <a:rPr lang="pt-BR" dirty="0" smtClean="0"/>
              <a:t> os processos de evolução funcional e de avaliação de desempenho;</a:t>
            </a:r>
          </a:p>
          <a:p>
            <a:pPr lvl="0"/>
            <a:endParaRPr lang="pt-BR" dirty="0" smtClean="0"/>
          </a:p>
          <a:p>
            <a:pPr lvl="0" algn="just"/>
            <a:r>
              <a:rPr lang="pt-BR" u="sng" dirty="0" smtClean="0"/>
              <a:t>Julgar</a:t>
            </a:r>
            <a:r>
              <a:rPr lang="pt-BR" dirty="0" smtClean="0"/>
              <a:t> os recursos dos servidores relativos à avaliação de desempenho;</a:t>
            </a:r>
          </a:p>
          <a:p>
            <a:pPr lvl="0" algn="just"/>
            <a:endParaRPr lang="pt-BR" dirty="0" smtClean="0"/>
          </a:p>
          <a:p>
            <a:pPr lvl="0" algn="just"/>
            <a:r>
              <a:rPr lang="pt-BR" dirty="0" smtClean="0"/>
              <a:t>Avaliar o desempenho dos avaliadores no processo de avaliação de desempenho.</a:t>
            </a:r>
          </a:p>
          <a:p>
            <a:pPr lvl="0" algn="just"/>
            <a:endParaRPr lang="pt-BR" dirty="0" smtClean="0"/>
          </a:p>
          <a:p>
            <a:pPr algn="just">
              <a:buFont typeface="Wingdings" pitchFamily="2" charset="2"/>
              <a:buChar char="v"/>
            </a:pPr>
            <a:r>
              <a:rPr lang="pt-BR" dirty="0" smtClean="0"/>
              <a:t>Obs.: Comissão não aplica avaliação de desempenho, quem avalia é a chefia imediata ou mediata.</a:t>
            </a:r>
            <a:endParaRPr lang="pt-B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pPr algn="ctr"/>
            <a:r>
              <a:rPr lang="pt-BR" sz="2400" dirty="0" smtClean="0"/>
              <a:t/>
            </a:r>
            <a:br>
              <a:rPr lang="pt-BR" sz="2400" dirty="0" smtClean="0"/>
            </a:br>
            <a:r>
              <a:rPr lang="pt-BR" sz="2400" dirty="0" smtClean="0"/>
              <a:t/>
            </a:r>
            <a:br>
              <a:rPr lang="pt-BR" sz="2400" dirty="0" smtClean="0"/>
            </a:br>
            <a:r>
              <a:rPr lang="pt-BR" sz="2400" dirty="0" smtClean="0"/>
              <a:t> Capítulo V - </a:t>
            </a:r>
            <a:r>
              <a:rPr lang="pt-BR" sz="2000" dirty="0" smtClean="0"/>
              <a:t>Artigo 28  – par. 4º do Decreto 10.594/2016 </a:t>
            </a:r>
            <a:br>
              <a:rPr lang="pt-BR" sz="2000" dirty="0" smtClean="0"/>
            </a:br>
            <a:r>
              <a:rPr lang="pt-BR" sz="2000" dirty="0" smtClean="0"/>
              <a:t>A Comissão </a:t>
            </a:r>
            <a:r>
              <a:rPr lang="pt-BR" sz="2000" u="sng" dirty="0" smtClean="0"/>
              <a:t>poderá</a:t>
            </a:r>
            <a:r>
              <a:rPr lang="pt-BR" sz="2000" dirty="0" smtClean="0"/>
              <a:t>, a qualquer tempo:</a:t>
            </a:r>
            <a:br>
              <a:rPr lang="pt-BR" sz="2000" dirty="0" smtClean="0"/>
            </a:br>
            <a:endParaRPr lang="pt-BR" sz="2000" dirty="0"/>
          </a:p>
        </p:txBody>
      </p:sp>
      <p:sp>
        <p:nvSpPr>
          <p:cNvPr id="2" name="Espaço Reservado para Conteúdo 1"/>
          <p:cNvSpPr>
            <a:spLocks noGrp="1"/>
          </p:cNvSpPr>
          <p:nvPr>
            <p:ph idx="1"/>
          </p:nvPr>
        </p:nvSpPr>
        <p:spPr>
          <a:xfrm>
            <a:off x="428596" y="1714488"/>
            <a:ext cx="8183880" cy="4187952"/>
          </a:xfrm>
        </p:spPr>
        <p:txBody>
          <a:bodyPr>
            <a:normAutofit fontScale="77500" lnSpcReduction="20000"/>
          </a:bodyPr>
          <a:lstStyle/>
          <a:p>
            <a:pPr lvl="0" algn="just"/>
            <a:r>
              <a:rPr lang="pt-BR" dirty="0" smtClean="0"/>
              <a:t>Utilizar-se de todas as informações existentes sobre o servidor avaliado;</a:t>
            </a:r>
          </a:p>
          <a:p>
            <a:pPr lvl="0">
              <a:buNone/>
            </a:pPr>
            <a:endParaRPr lang="pt-BR" dirty="0" smtClean="0"/>
          </a:p>
          <a:p>
            <a:pPr lvl="0" algn="just"/>
            <a:r>
              <a:rPr lang="pt-BR" dirty="0" smtClean="0"/>
              <a:t>Realizar diligencia junto às chefias e unidades, solicitando, se necessária, a revisão das informações, </a:t>
            </a:r>
            <a:r>
              <a:rPr lang="pt-BR" b="1" dirty="0" smtClean="0"/>
              <a:t>a fim de corrigir erros ou omissões; </a:t>
            </a:r>
          </a:p>
          <a:p>
            <a:pPr lvl="0" algn="just">
              <a:buNone/>
            </a:pPr>
            <a:endParaRPr lang="pt-BR" dirty="0" smtClean="0"/>
          </a:p>
          <a:p>
            <a:pPr lvl="0" algn="just"/>
            <a:r>
              <a:rPr lang="pt-BR" dirty="0" smtClean="0"/>
              <a:t>Convocar servidor para prestar informações ou participação opinativa, sem direito a voto;</a:t>
            </a:r>
          </a:p>
          <a:p>
            <a:pPr lvl="0" algn="just">
              <a:buNone/>
            </a:pPr>
            <a:endParaRPr lang="pt-BR" dirty="0" smtClean="0"/>
          </a:p>
          <a:p>
            <a:pPr lvl="0" algn="just"/>
            <a:r>
              <a:rPr lang="pt-BR" dirty="0" smtClean="0"/>
              <a:t>Valer-se da Procuradoria Judicial da FMSRC, para assessorar o processo de revisão relativo à Avaliação de Desempenho.</a:t>
            </a:r>
          </a:p>
          <a:p>
            <a:pPr>
              <a:buNone/>
            </a:pPr>
            <a:r>
              <a:rPr lang="pt-BR" dirty="0" smtClean="0"/>
              <a:t> </a:t>
            </a:r>
          </a:p>
          <a:p>
            <a:endParaRPr lang="pt-B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500034" y="785794"/>
            <a:ext cx="8229600" cy="582594"/>
          </a:xfrm>
        </p:spPr>
        <p:txBody>
          <a:bodyPr>
            <a:normAutofit fontScale="90000"/>
          </a:bodyPr>
          <a:lstStyle/>
          <a:p>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sz="2700" dirty="0" smtClean="0"/>
              <a:t>Atribuições da Chefia Imediata:</a:t>
            </a:r>
            <a:r>
              <a:rPr lang="pt-BR" dirty="0" smtClean="0"/>
              <a:t/>
            </a:r>
            <a:br>
              <a:rPr lang="pt-BR" dirty="0" smtClean="0"/>
            </a:br>
            <a:endParaRPr lang="pt-BR" dirty="0"/>
          </a:p>
        </p:txBody>
      </p:sp>
      <p:sp>
        <p:nvSpPr>
          <p:cNvPr id="2" name="Espaço Reservado para Conteúdo 1"/>
          <p:cNvSpPr>
            <a:spLocks noGrp="1"/>
          </p:cNvSpPr>
          <p:nvPr>
            <p:ph idx="1"/>
          </p:nvPr>
        </p:nvSpPr>
        <p:spPr>
          <a:xfrm>
            <a:off x="428596" y="1071546"/>
            <a:ext cx="8229600" cy="4929222"/>
          </a:xfrm>
        </p:spPr>
        <p:txBody>
          <a:bodyPr>
            <a:normAutofit fontScale="92500"/>
          </a:bodyPr>
          <a:lstStyle/>
          <a:p>
            <a:pPr algn="just"/>
            <a:r>
              <a:rPr lang="pt-BR" sz="2400" dirty="0" smtClean="0"/>
              <a:t>Conheça o processo de Avaliação: Dúvidas? Entre em contato com o Departamento de Gestão de Pessoas ou com a Comissão de Gestão de Carreiras;</a:t>
            </a:r>
          </a:p>
          <a:p>
            <a:pPr algn="just"/>
            <a:endParaRPr lang="pt-BR" sz="2400" dirty="0" smtClean="0"/>
          </a:p>
          <a:p>
            <a:pPr lvl="0" algn="just"/>
            <a:r>
              <a:rPr lang="pt-BR" sz="2400" dirty="0" smtClean="0"/>
              <a:t>Dedique tempo ao acompanhamento do desempenho dos servidores de sua equipe – Isso é investimento e não custo;</a:t>
            </a:r>
          </a:p>
          <a:p>
            <a:pPr lvl="0" algn="just"/>
            <a:endParaRPr lang="pt-BR" sz="2400" dirty="0" smtClean="0"/>
          </a:p>
          <a:p>
            <a:pPr lvl="0" algn="just"/>
            <a:r>
              <a:rPr lang="pt-BR" sz="2400" dirty="0" smtClean="0"/>
              <a:t>Envolva o avaliado em todas as etapas da avaliação, assim você irá comprometê-lo com o processo;</a:t>
            </a:r>
          </a:p>
          <a:p>
            <a:pPr lvl="0" algn="just"/>
            <a:endParaRPr lang="pt-BR" sz="2400" dirty="0" smtClean="0"/>
          </a:p>
          <a:p>
            <a:pPr lvl="0" algn="just"/>
            <a:r>
              <a:rPr lang="pt-BR" sz="2400" dirty="0" smtClean="0"/>
              <a:t>Faça a gestão do desempenho de sua equipe no dia-a-dia e não apenas no encerramento da avaliação;</a:t>
            </a:r>
          </a:p>
          <a:p>
            <a:endParaRPr lang="pt-B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571480"/>
            <a:ext cx="8229600" cy="296842"/>
          </a:xfrm>
        </p:spPr>
        <p:txBody>
          <a:bodyPr>
            <a:normAutofit fontScale="90000"/>
          </a:bodyPr>
          <a:lstStyle/>
          <a:p>
            <a:r>
              <a:rPr lang="pt-BR" dirty="0" smtClean="0"/>
              <a:t>...</a:t>
            </a:r>
            <a:endParaRPr lang="pt-BR" dirty="0"/>
          </a:p>
        </p:txBody>
      </p:sp>
      <p:sp>
        <p:nvSpPr>
          <p:cNvPr id="2" name="Espaço Reservado para Conteúdo 1"/>
          <p:cNvSpPr>
            <a:spLocks noGrp="1"/>
          </p:cNvSpPr>
          <p:nvPr>
            <p:ph idx="1"/>
          </p:nvPr>
        </p:nvSpPr>
        <p:spPr>
          <a:xfrm>
            <a:off x="428596" y="1000109"/>
            <a:ext cx="8229600" cy="4857784"/>
          </a:xfrm>
        </p:spPr>
        <p:txBody>
          <a:bodyPr>
            <a:normAutofit fontScale="85000" lnSpcReduction="20000"/>
          </a:bodyPr>
          <a:lstStyle/>
          <a:p>
            <a:pPr lvl="0" algn="just"/>
            <a:r>
              <a:rPr lang="pt-BR" sz="2600" dirty="0" smtClean="0"/>
              <a:t>Faça da avaliação um espelho da atuação do servidor: registre suas observações e comentários;</a:t>
            </a:r>
          </a:p>
          <a:p>
            <a:pPr lvl="0" algn="just"/>
            <a:endParaRPr lang="pt-BR" sz="2600" dirty="0" smtClean="0"/>
          </a:p>
          <a:p>
            <a:pPr lvl="0" algn="just"/>
            <a:r>
              <a:rPr lang="pt-BR" sz="2600" dirty="0" smtClean="0"/>
              <a:t>Anote sempre as orientações de aprimoramento, mas não se esqueça de reconhecer o bom desempenho do servidor e, se for o caso, procure saber as razões do não </a:t>
            </a:r>
            <a:r>
              <a:rPr lang="pt-BR" sz="2600" dirty="0" err="1" smtClean="0"/>
              <a:t>atingimento</a:t>
            </a:r>
            <a:r>
              <a:rPr lang="pt-BR" sz="2600" dirty="0" smtClean="0"/>
              <a:t> da meta. Todos nós adoramos elogios, especialmente quando são feitos por nossa chefia e formalizados em nossa avaliação;</a:t>
            </a:r>
          </a:p>
          <a:p>
            <a:pPr lvl="0" algn="just"/>
            <a:endParaRPr lang="pt-BR" sz="2600" dirty="0" smtClean="0"/>
          </a:p>
          <a:p>
            <a:pPr lvl="0" algn="just"/>
            <a:r>
              <a:rPr lang="pt-BR" sz="2600" dirty="0" smtClean="0"/>
              <a:t>Em hipótese alguma negocie pontos na avaliação com seus servidores: você precisa da resposta sincera de sua equipe para se desenvolver como de Gerente/Chefe de núcleo/Enfermeiro de PSF/Supervisor e eles também esperam sinceridade de você.</a:t>
            </a:r>
          </a:p>
          <a:p>
            <a:endParaRPr lang="pt-B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en-US" dirty="0" err="1" smtClean="0"/>
              <a:t>Reflita</a:t>
            </a:r>
            <a:r>
              <a:rPr lang="en-US" dirty="0" smtClean="0"/>
              <a:t>...</a:t>
            </a:r>
            <a:r>
              <a:rPr lang="pt-BR" dirty="0" smtClean="0"/>
              <a:t/>
            </a:r>
            <a:br>
              <a:rPr lang="pt-BR" dirty="0" smtClean="0"/>
            </a:br>
            <a:endParaRPr lang="pt-BR" dirty="0"/>
          </a:p>
        </p:txBody>
      </p:sp>
      <p:sp>
        <p:nvSpPr>
          <p:cNvPr id="2" name="Espaço Reservado para Conteúdo 1"/>
          <p:cNvSpPr>
            <a:spLocks noGrp="1"/>
          </p:cNvSpPr>
          <p:nvPr>
            <p:ph idx="1"/>
          </p:nvPr>
        </p:nvSpPr>
        <p:spPr>
          <a:xfrm>
            <a:off x="428596" y="1142984"/>
            <a:ext cx="8183880" cy="4759456"/>
          </a:xfrm>
        </p:spPr>
        <p:txBody>
          <a:bodyPr>
            <a:normAutofit fontScale="62500" lnSpcReduction="20000"/>
          </a:bodyPr>
          <a:lstStyle/>
          <a:p>
            <a:pPr lvl="0" algn="just"/>
            <a:r>
              <a:rPr lang="pt-BR" dirty="0" smtClean="0"/>
              <a:t>1- A Avaliação Desempenho será sempre SUBJETIVA, pois não somos computadores programados para agirem sempre objetivamente, mas na avaliação procure ser mais objetivo possível. Cada pessoa que participa do processo tem sua história de vida e traz isso consigo</a:t>
            </a:r>
          </a:p>
          <a:p>
            <a:pPr algn="just">
              <a:buNone/>
            </a:pPr>
            <a:r>
              <a:rPr lang="pt-BR" dirty="0" smtClean="0"/>
              <a:t> </a:t>
            </a:r>
          </a:p>
          <a:p>
            <a:pPr lvl="0" algn="just"/>
            <a:r>
              <a:rPr lang="pt-BR" dirty="0" smtClean="0"/>
              <a:t>2- </a:t>
            </a:r>
            <a:r>
              <a:rPr lang="pt-BR" b="1" dirty="0" smtClean="0"/>
              <a:t>Desempenho esperado X Desempenho observado</a:t>
            </a:r>
            <a:endParaRPr lang="pt-BR" dirty="0" smtClean="0"/>
          </a:p>
          <a:p>
            <a:pPr algn="just">
              <a:buNone/>
            </a:pPr>
            <a:r>
              <a:rPr lang="pt-BR" b="1" dirty="0" smtClean="0"/>
              <a:t>   Avaliar desempenho é utilizar um padrão proposto pela FMSRC, compará-lo com um comportamento observado e emitir conceito a respeito da aproximação ou do afastamento entre esse padrão e o comportamento observado.</a:t>
            </a:r>
            <a:endParaRPr lang="pt-BR" dirty="0" smtClean="0"/>
          </a:p>
          <a:p>
            <a:pPr algn="just"/>
            <a:endParaRPr lang="pt-BR" dirty="0" smtClean="0"/>
          </a:p>
          <a:p>
            <a:pPr algn="just"/>
            <a:r>
              <a:rPr lang="pt-BR" b="1" dirty="0" smtClean="0"/>
              <a:t>3</a:t>
            </a:r>
            <a:r>
              <a:rPr lang="pt-BR" dirty="0" smtClean="0"/>
              <a:t> - Em um ambiente de trabalho em que há a possibilidade de se debater idéias e se confrontar argumentos, a vontade das pessoas é mobilizada para a construção de parcerias produtivas. Mais do que “ganhar” uma discussão ou impor uma idéia, as pessoas gostam de serem ouvidas e de serem respeitadas em seus posicionamentos.</a:t>
            </a:r>
          </a:p>
          <a:p>
            <a:endParaRPr lang="pt-B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dirty="0" smtClean="0"/>
              <a:t>Dicas aos servidores avaliados:</a:t>
            </a:r>
            <a:br>
              <a:rPr lang="pt-BR" dirty="0" smtClean="0"/>
            </a:br>
            <a:endParaRPr lang="pt-BR" dirty="0"/>
          </a:p>
        </p:txBody>
      </p:sp>
      <p:sp>
        <p:nvSpPr>
          <p:cNvPr id="2" name="Espaço Reservado para Conteúdo 1"/>
          <p:cNvSpPr>
            <a:spLocks noGrp="1"/>
          </p:cNvSpPr>
          <p:nvPr>
            <p:ph idx="1"/>
          </p:nvPr>
        </p:nvSpPr>
        <p:spPr>
          <a:xfrm>
            <a:off x="500034" y="1714488"/>
            <a:ext cx="8183880" cy="4187952"/>
          </a:xfrm>
        </p:spPr>
        <p:txBody>
          <a:bodyPr>
            <a:normAutofit fontScale="92500" lnSpcReduction="10000"/>
          </a:bodyPr>
          <a:lstStyle/>
          <a:p>
            <a:pPr algn="just"/>
            <a:r>
              <a:rPr lang="pt-BR" dirty="0" smtClean="0"/>
              <a:t>Pondere sobre cada uma das competências que seu órgão de lotação espera de você. </a:t>
            </a:r>
          </a:p>
          <a:p>
            <a:pPr algn="just"/>
            <a:endParaRPr lang="pt-BR" dirty="0" smtClean="0"/>
          </a:p>
          <a:p>
            <a:pPr algn="just"/>
            <a:r>
              <a:rPr lang="pt-BR" dirty="0" smtClean="0"/>
              <a:t>Acompanhe todo o processo da Avaliação de Desempenho. </a:t>
            </a:r>
          </a:p>
          <a:p>
            <a:pPr algn="just"/>
            <a:endParaRPr lang="pt-BR" dirty="0" smtClean="0"/>
          </a:p>
          <a:p>
            <a:pPr algn="just"/>
            <a:r>
              <a:rPr lang="pt-BR" dirty="0" smtClean="0"/>
              <a:t>É fundamental sua participação ativa, observando o seu desempenho, comparando sua percepção com a dos seus avaliadores, refletindo sobre os comentários recebidos.</a:t>
            </a:r>
          </a:p>
          <a:p>
            <a:endParaRPr lang="pt-B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descr="mensagem II.png"/>
          <p:cNvPicPr>
            <a:picLocks noGrp="1" noChangeAspect="1"/>
          </p:cNvPicPr>
          <p:nvPr>
            <p:ph idx="1"/>
          </p:nvPr>
        </p:nvPicPr>
        <p:blipFill>
          <a:blip r:embed="rId2"/>
          <a:stretch>
            <a:fillRect/>
          </a:stretch>
        </p:blipFill>
        <p:spPr>
          <a:xfrm>
            <a:off x="500034" y="530225"/>
            <a:ext cx="8143932" cy="5470543"/>
          </a:xfr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a:xfrm>
            <a:off x="502920" y="530352"/>
            <a:ext cx="8183880" cy="5256102"/>
          </a:xfrm>
        </p:spPr>
        <p:txBody>
          <a:bodyPr/>
          <a:lstStyle/>
          <a:p>
            <a:pPr>
              <a:buNone/>
            </a:pPr>
            <a:endParaRPr lang="pt-BR" dirty="0" smtClean="0"/>
          </a:p>
          <a:p>
            <a:pPr>
              <a:buNone/>
            </a:pPr>
            <a:endParaRPr lang="pt-BR" dirty="0" smtClean="0"/>
          </a:p>
          <a:p>
            <a:pPr>
              <a:buNone/>
            </a:pPr>
            <a:endParaRPr lang="pt-BR" dirty="0" smtClean="0"/>
          </a:p>
          <a:p>
            <a:pPr algn="ctr">
              <a:buNone/>
            </a:pPr>
            <a:endParaRPr lang="pt-BR" sz="1600" dirty="0" smtClean="0"/>
          </a:p>
          <a:p>
            <a:pPr algn="ctr">
              <a:buNone/>
            </a:pPr>
            <a:endParaRPr lang="pt-BR" sz="1600" dirty="0" smtClean="0"/>
          </a:p>
          <a:p>
            <a:pPr algn="ctr">
              <a:buNone/>
            </a:pPr>
            <a:endParaRPr lang="pt-BR" sz="1600" dirty="0" smtClean="0"/>
          </a:p>
          <a:p>
            <a:pPr algn="ctr">
              <a:buNone/>
            </a:pPr>
            <a:endParaRPr lang="pt-BR" sz="1600" dirty="0" smtClean="0"/>
          </a:p>
          <a:p>
            <a:pPr algn="ctr">
              <a:buNone/>
            </a:pPr>
            <a:endParaRPr lang="pt-BR" sz="1600" dirty="0" smtClean="0"/>
          </a:p>
          <a:p>
            <a:pPr algn="ctr">
              <a:buNone/>
            </a:pPr>
            <a:endParaRPr lang="pt-BR" sz="1600" dirty="0" smtClean="0"/>
          </a:p>
          <a:p>
            <a:pPr algn="ctr">
              <a:buNone/>
            </a:pPr>
            <a:endParaRPr lang="pt-BR" sz="1600" dirty="0" smtClean="0"/>
          </a:p>
          <a:p>
            <a:pPr algn="ctr">
              <a:buNone/>
            </a:pPr>
            <a:r>
              <a:rPr lang="pt-BR" sz="1600" dirty="0" smtClean="0"/>
              <a:t>Rita Souza de Oliveira</a:t>
            </a:r>
          </a:p>
          <a:p>
            <a:pPr algn="ctr">
              <a:buNone/>
            </a:pPr>
            <a:r>
              <a:rPr lang="pt-BR" sz="1600" dirty="0" smtClean="0"/>
              <a:t>Gerente de Gestão de Pessoas</a:t>
            </a:r>
          </a:p>
          <a:p>
            <a:pPr algn="ctr">
              <a:buNone/>
            </a:pPr>
            <a:r>
              <a:rPr lang="pt-BR" sz="1600" dirty="0" smtClean="0"/>
              <a:t>Comissão de Gestão de Carreiras</a:t>
            </a:r>
          </a:p>
          <a:p>
            <a:pPr algn="ctr"/>
            <a:endParaRPr lang="pt-BR" sz="1600" dirty="0" smtClean="0"/>
          </a:p>
          <a:p>
            <a:pPr algn="ctr"/>
            <a:endParaRPr lang="pt-BR" sz="1600" dirty="0" smtClean="0"/>
          </a:p>
          <a:p>
            <a:pPr algn="r">
              <a:buNone/>
            </a:pPr>
            <a:r>
              <a:rPr lang="pt-BR" sz="1600" dirty="0" smtClean="0"/>
              <a:t>RC, 02/09/2016.</a:t>
            </a:r>
            <a:endParaRPr lang="pt-B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500034" y="571480"/>
            <a:ext cx="8229600" cy="796908"/>
          </a:xfrm>
        </p:spPr>
        <p:txBody>
          <a:bodyPr>
            <a:noAutofit/>
          </a:bodyPr>
          <a:lstStyle/>
          <a:p>
            <a:pPr algn="ctr"/>
            <a:r>
              <a:rPr lang="pt-BR" sz="2800" dirty="0" smtClean="0"/>
              <a:t>Avaliação Especial de Desempenho – Estágio probatório</a:t>
            </a:r>
            <a:endParaRPr lang="pt-BR" sz="2800" dirty="0"/>
          </a:p>
        </p:txBody>
      </p:sp>
      <p:sp>
        <p:nvSpPr>
          <p:cNvPr id="2" name="Espaço Reservado para Conteúdo 1"/>
          <p:cNvSpPr>
            <a:spLocks noGrp="1"/>
          </p:cNvSpPr>
          <p:nvPr>
            <p:ph idx="1"/>
          </p:nvPr>
        </p:nvSpPr>
        <p:spPr>
          <a:xfrm>
            <a:off x="428596" y="1500174"/>
            <a:ext cx="8229600" cy="4429156"/>
          </a:xfrm>
        </p:spPr>
        <p:txBody>
          <a:bodyPr>
            <a:normAutofit/>
          </a:bodyPr>
          <a:lstStyle/>
          <a:p>
            <a:pPr algn="just"/>
            <a:r>
              <a:rPr lang="pt-BR" sz="2600" dirty="0" smtClean="0"/>
              <a:t>Utilizada para fins de aquisição da estabilidade no serviço público, conforme o art. 41, par. 4º da Constituição Federal;</a:t>
            </a:r>
          </a:p>
          <a:p>
            <a:pPr algn="just">
              <a:buNone/>
            </a:pPr>
            <a:endParaRPr lang="pt-BR" sz="2600" dirty="0" smtClean="0"/>
          </a:p>
          <a:p>
            <a:pPr algn="just"/>
            <a:r>
              <a:rPr lang="pt-BR" sz="2600" dirty="0" smtClean="0"/>
              <a:t>Para os servidores que ainda não adquiriram estabilidade no serviço público, através da Avaliação Especial, terão seu desempenho avaliado semestralmente, para que se possa aferir a sua capacidade de adaptação ao cargo e à instituição.</a:t>
            </a:r>
          </a:p>
          <a:p>
            <a:pPr algn="just">
              <a:buNone/>
            </a:pPr>
            <a:endParaRPr lang="pt-BR" dirty="0" smtClean="0"/>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183880" cy="1051560"/>
          </a:xfrm>
        </p:spPr>
        <p:txBody>
          <a:bodyPr>
            <a:noAutofit/>
          </a:bodyPr>
          <a:lstStyle/>
          <a:p>
            <a:r>
              <a:rPr lang="pt-BR" sz="2500" dirty="0" smtClean="0"/>
              <a:t>Servidores a serem avaliados neste processo, conforme Decreto 10.594/2016:</a:t>
            </a:r>
            <a:endParaRPr lang="pt-BR" sz="2500" dirty="0"/>
          </a:p>
        </p:txBody>
      </p:sp>
      <p:sp>
        <p:nvSpPr>
          <p:cNvPr id="3" name="Espaço Reservado para Conteúdo 2"/>
          <p:cNvSpPr>
            <a:spLocks noGrp="1"/>
          </p:cNvSpPr>
          <p:nvPr>
            <p:ph idx="1"/>
          </p:nvPr>
        </p:nvSpPr>
        <p:spPr>
          <a:xfrm>
            <a:off x="428596" y="1714488"/>
            <a:ext cx="8183880" cy="4187952"/>
          </a:xfrm>
        </p:spPr>
        <p:txBody>
          <a:bodyPr>
            <a:normAutofit/>
          </a:bodyPr>
          <a:lstStyle/>
          <a:p>
            <a:pPr algn="just">
              <a:buFont typeface="Wingdings" pitchFamily="2" charset="2"/>
              <a:buChar char="Ø"/>
            </a:pPr>
            <a:r>
              <a:rPr lang="pt-BR" dirty="0" smtClean="0"/>
              <a:t>Agentes Comunitários de Saúde e Agentes de Combate às Endemias admitidos em 2014 e 2015, através do CP 02/2014;</a:t>
            </a:r>
          </a:p>
          <a:p>
            <a:pPr algn="just">
              <a:buFont typeface="Wingdings" pitchFamily="2" charset="2"/>
              <a:buChar char="Ø"/>
            </a:pPr>
            <a:endParaRPr lang="pt-BR" dirty="0" smtClean="0"/>
          </a:p>
          <a:p>
            <a:pPr algn="just">
              <a:buFont typeface="Wingdings" pitchFamily="2" charset="2"/>
              <a:buChar char="Ø"/>
            </a:pPr>
            <a:r>
              <a:rPr lang="pt-BR" dirty="0" smtClean="0"/>
              <a:t>Agentes Comunitários de Saúde e Agentes de Combate às Endemias mencionados no Decreto nº 10.003/2014;</a:t>
            </a:r>
          </a:p>
          <a:p>
            <a:pPr>
              <a:buNone/>
            </a:pP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183880" cy="1051560"/>
          </a:xfrm>
        </p:spPr>
        <p:txBody>
          <a:bodyPr>
            <a:normAutofit/>
          </a:bodyPr>
          <a:lstStyle/>
          <a:p>
            <a:r>
              <a:rPr lang="pt-BR" sz="2500" dirty="0" smtClean="0"/>
              <a:t>ESTÁGIO PROBATÓRIO SUSPENSO - </a:t>
            </a:r>
            <a:r>
              <a:rPr lang="pt-BR" sz="2800" dirty="0" smtClean="0"/>
              <a:t>artigo 6º par. 2º do Decreto nº 10594/2016 </a:t>
            </a:r>
            <a:r>
              <a:rPr lang="pt-BR" sz="2500" dirty="0" smtClean="0"/>
              <a:t>:</a:t>
            </a:r>
            <a:endParaRPr lang="pt-BR" sz="2500" dirty="0"/>
          </a:p>
        </p:txBody>
      </p:sp>
      <p:sp>
        <p:nvSpPr>
          <p:cNvPr id="3" name="Espaço Reservado para Conteúdo 2"/>
          <p:cNvSpPr>
            <a:spLocks noGrp="1"/>
          </p:cNvSpPr>
          <p:nvPr>
            <p:ph idx="1"/>
          </p:nvPr>
        </p:nvSpPr>
        <p:spPr>
          <a:xfrm>
            <a:off x="428596" y="1714488"/>
            <a:ext cx="8183880" cy="4187952"/>
          </a:xfrm>
        </p:spPr>
        <p:txBody>
          <a:bodyPr>
            <a:normAutofit fontScale="77500" lnSpcReduction="20000"/>
          </a:bodyPr>
          <a:lstStyle/>
          <a:p>
            <a:pPr algn="just"/>
            <a:r>
              <a:rPr lang="pt-BR" dirty="0" smtClean="0"/>
              <a:t>Durante as licenças e afastamentos previsto no artigo 68 da LC 017/2017, se superiores a 180 dias:</a:t>
            </a:r>
          </a:p>
          <a:p>
            <a:pPr algn="just"/>
            <a:endParaRPr lang="pt-BR" dirty="0" smtClean="0"/>
          </a:p>
          <a:p>
            <a:pPr lvl="0">
              <a:buFont typeface="Wingdings" pitchFamily="2" charset="2"/>
              <a:buChar char="Ø"/>
            </a:pPr>
            <a:r>
              <a:rPr lang="pt-BR" dirty="0" smtClean="0"/>
              <a:t>Tratamento de saúde,</a:t>
            </a:r>
          </a:p>
          <a:p>
            <a:pPr lvl="0">
              <a:buFont typeface="Wingdings" pitchFamily="2" charset="2"/>
              <a:buChar char="Ø"/>
            </a:pPr>
            <a:r>
              <a:rPr lang="pt-BR" dirty="0" smtClean="0"/>
              <a:t>Tratamento de doença em pessoa da família,</a:t>
            </a:r>
          </a:p>
          <a:p>
            <a:pPr lvl="0">
              <a:buFont typeface="Wingdings" pitchFamily="2" charset="2"/>
              <a:buChar char="Ø"/>
            </a:pPr>
            <a:r>
              <a:rPr lang="pt-BR" dirty="0" smtClean="0"/>
              <a:t>Licença sem vencimentos,</a:t>
            </a:r>
          </a:p>
          <a:p>
            <a:pPr lvl="0">
              <a:buFont typeface="Wingdings" pitchFamily="2" charset="2"/>
              <a:buChar char="Ø"/>
            </a:pPr>
            <a:r>
              <a:rPr lang="pt-BR" dirty="0" smtClean="0"/>
              <a:t>Desempenho de Mandato Eletivo.</a:t>
            </a:r>
          </a:p>
          <a:p>
            <a:pPr algn="just">
              <a:buNone/>
            </a:pPr>
            <a:endParaRPr lang="pt-BR" dirty="0" smtClean="0"/>
          </a:p>
          <a:p>
            <a:pPr algn="just"/>
            <a:r>
              <a:rPr lang="pt-BR" dirty="0" smtClean="0"/>
              <a:t>Automaticamente nos casos de nomeação do servidor para exercer cargo em comissão ou função de confiança.</a:t>
            </a:r>
          </a:p>
          <a:p>
            <a:pPr algn="just">
              <a:buNone/>
            </a:pPr>
            <a:endParaRPr lang="pt-BR" dirty="0" smtClean="0"/>
          </a:p>
          <a:p>
            <a:pPr algn="just"/>
            <a:r>
              <a:rPr lang="pt-BR" dirty="0" smtClean="0"/>
              <a:t>Servidores cedidos a outros entes federativos.</a:t>
            </a:r>
          </a:p>
          <a:p>
            <a:pPr algn="just"/>
            <a:endParaRPr lang="pt-B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183880" cy="1051560"/>
          </a:xfrm>
        </p:spPr>
        <p:txBody>
          <a:bodyPr/>
          <a:lstStyle/>
          <a:p>
            <a:r>
              <a:rPr lang="pt-BR" sz="2000" dirty="0" smtClean="0"/>
              <a:t>DA AVALIAÇÃO ESPECIAL DE DESEMPENHO</a:t>
            </a:r>
            <a:r>
              <a:rPr lang="pt-BR" dirty="0" smtClean="0"/>
              <a:t>:</a:t>
            </a:r>
            <a:endParaRPr lang="pt-BR" dirty="0"/>
          </a:p>
        </p:txBody>
      </p:sp>
      <p:sp>
        <p:nvSpPr>
          <p:cNvPr id="3" name="Espaço Reservado para Conteúdo 2"/>
          <p:cNvSpPr>
            <a:spLocks noGrp="1"/>
          </p:cNvSpPr>
          <p:nvPr>
            <p:ph idx="1"/>
          </p:nvPr>
        </p:nvSpPr>
        <p:spPr>
          <a:xfrm>
            <a:off x="500034" y="1714488"/>
            <a:ext cx="8183880" cy="4187952"/>
          </a:xfrm>
        </p:spPr>
        <p:txBody>
          <a:bodyPr>
            <a:normAutofit fontScale="77500" lnSpcReduction="20000"/>
          </a:bodyPr>
          <a:lstStyle/>
          <a:p>
            <a:pPr algn="just"/>
            <a:r>
              <a:rPr lang="pt-BR" dirty="0" smtClean="0"/>
              <a:t>A Avaliação Especial de Desempenho será realizada mediante preenchimento de formulário a cada 06 (seis) meses, durante o Estagio Probatório;</a:t>
            </a:r>
          </a:p>
          <a:p>
            <a:pPr algn="just">
              <a:buNone/>
            </a:pPr>
            <a:endParaRPr lang="pt-BR" dirty="0" smtClean="0"/>
          </a:p>
          <a:p>
            <a:pPr algn="just"/>
            <a:r>
              <a:rPr lang="pt-BR" dirty="0" smtClean="0"/>
              <a:t> Os ACS e os ACE contratados em 2014 e 2015, serão, excepcionalmente avaliados com no mínimo 02 (duas) avaliações, sendo 01 a cada 06 meses (art. 8º, par. 13º do Decreto 10.594/2016);</a:t>
            </a:r>
          </a:p>
          <a:p>
            <a:pPr algn="just">
              <a:buNone/>
            </a:pPr>
            <a:endParaRPr lang="pt-BR" dirty="0" smtClean="0"/>
          </a:p>
          <a:p>
            <a:pPr algn="just"/>
            <a:r>
              <a:rPr lang="pt-BR" dirty="0" smtClean="0"/>
              <a:t>Os ACS e os ACE mencionados no Decreto nº 10.003/2014 serão avaliados com, no mínimo 02 (duas) avaliações, sendo 01 a cada 06 meses (art. 31º do Decreto 10.594/2016.</a:t>
            </a:r>
          </a:p>
          <a:p>
            <a:endParaRPr lang="pt-BR" dirty="0" smtClean="0"/>
          </a:p>
          <a:p>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
            </a:r>
            <a:br>
              <a:rPr lang="pt-BR" u="sng" dirty="0" smtClean="0"/>
            </a:br>
            <a:r>
              <a:rPr lang="pt-BR" sz="3100" u="sng" dirty="0" smtClean="0"/>
              <a:t>O que é Avaliação de Desempenho?</a:t>
            </a:r>
            <a:r>
              <a:rPr lang="pt-BR" sz="3100" dirty="0" smtClean="0"/>
              <a:t/>
            </a:r>
            <a:br>
              <a:rPr lang="pt-BR" sz="3100" dirty="0" smtClean="0"/>
            </a:br>
            <a:endParaRPr lang="pt-BR" sz="3100" dirty="0"/>
          </a:p>
        </p:txBody>
      </p:sp>
      <p:sp>
        <p:nvSpPr>
          <p:cNvPr id="2" name="Espaço Reservado para Conteúdo 1"/>
          <p:cNvSpPr>
            <a:spLocks noGrp="1"/>
          </p:cNvSpPr>
          <p:nvPr>
            <p:ph idx="1"/>
          </p:nvPr>
        </p:nvSpPr>
        <p:spPr>
          <a:xfrm>
            <a:off x="428596" y="1714488"/>
            <a:ext cx="8183880" cy="4187952"/>
          </a:xfrm>
        </p:spPr>
        <p:txBody>
          <a:bodyPr>
            <a:normAutofit fontScale="92500" lnSpcReduction="10000"/>
          </a:bodyPr>
          <a:lstStyle/>
          <a:p>
            <a:pPr>
              <a:buNone/>
            </a:pPr>
            <a:r>
              <a:rPr lang="pt-BR" b="1" dirty="0" smtClean="0"/>
              <a:t> </a:t>
            </a:r>
            <a:endParaRPr lang="pt-BR" dirty="0" smtClean="0"/>
          </a:p>
          <a:p>
            <a:pPr lvl="0" algn="just"/>
            <a:r>
              <a:rPr lang="pt-BR" dirty="0" smtClean="0"/>
              <a:t>É um </a:t>
            </a:r>
            <a:r>
              <a:rPr lang="pt-BR" u="sng" dirty="0" smtClean="0"/>
              <a:t>instrumento gerencial sistemático </a:t>
            </a:r>
            <a:r>
              <a:rPr lang="pt-BR" dirty="0" smtClean="0"/>
              <a:t>de aferição do desempenho funcional dos servidores no exercício das atribuições do cargo, durante determinado período, na sua área de atuação.</a:t>
            </a:r>
          </a:p>
          <a:p>
            <a:pPr lvl="0" algn="just">
              <a:buNone/>
            </a:pPr>
            <a:endParaRPr lang="pt-BR" dirty="0" smtClean="0"/>
          </a:p>
          <a:p>
            <a:pPr lvl="0" algn="just"/>
            <a:r>
              <a:rPr lang="pt-BR" dirty="0" smtClean="0"/>
              <a:t>É utilizada como </a:t>
            </a:r>
            <a:r>
              <a:rPr lang="pt-BR" u="sng" dirty="0" smtClean="0"/>
              <a:t>critério para a evolução funcional (progressões)</a:t>
            </a:r>
            <a:r>
              <a:rPr lang="pt-BR" dirty="0" smtClean="0"/>
              <a:t> e para fins de </a:t>
            </a:r>
            <a:r>
              <a:rPr lang="pt-BR" b="1" u="sng" dirty="0" smtClean="0"/>
              <a:t>aquisição da estabilidade funcional</a:t>
            </a:r>
            <a:endParaRPr lang="pt-BR" dirty="0" smtClean="0"/>
          </a:p>
          <a:p>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8596" y="428604"/>
            <a:ext cx="8183880" cy="1051560"/>
          </a:xfrm>
        </p:spPr>
        <p:txBody>
          <a:bodyPr>
            <a:normAutofit fontScale="90000"/>
          </a:bodyPr>
          <a:lstStyle/>
          <a:p>
            <a:r>
              <a:rPr lang="pt-BR" u="sng" dirty="0" smtClean="0"/>
              <a:t>Por que avaliar? </a:t>
            </a:r>
            <a:r>
              <a:rPr lang="pt-BR" dirty="0" smtClean="0"/>
              <a:t/>
            </a:r>
            <a:br>
              <a:rPr lang="pt-BR" dirty="0" smtClean="0"/>
            </a:br>
            <a:endParaRPr lang="pt-BR" dirty="0"/>
          </a:p>
        </p:txBody>
      </p:sp>
      <p:sp>
        <p:nvSpPr>
          <p:cNvPr id="2" name="Espaço Reservado para Conteúdo 1"/>
          <p:cNvSpPr>
            <a:spLocks noGrp="1"/>
          </p:cNvSpPr>
          <p:nvPr>
            <p:ph idx="1"/>
          </p:nvPr>
        </p:nvSpPr>
        <p:spPr>
          <a:xfrm>
            <a:off x="428596" y="1357298"/>
            <a:ext cx="8183880" cy="4187952"/>
          </a:xfrm>
        </p:spPr>
        <p:txBody>
          <a:bodyPr>
            <a:normAutofit fontScale="85000" lnSpcReduction="10000"/>
          </a:bodyPr>
          <a:lstStyle/>
          <a:p>
            <a:pPr lvl="0"/>
            <a:r>
              <a:rPr lang="pt-BR" dirty="0" smtClean="0"/>
              <a:t>Definição de critério para a evolução funcional;</a:t>
            </a:r>
          </a:p>
          <a:p>
            <a:pPr lvl="0"/>
            <a:endParaRPr lang="pt-BR" dirty="0" smtClean="0"/>
          </a:p>
          <a:p>
            <a:pPr lvl="0"/>
            <a:r>
              <a:rPr lang="pt-BR" dirty="0" smtClean="0"/>
              <a:t>Identificação de deficiências e potencialidades;</a:t>
            </a:r>
          </a:p>
          <a:p>
            <a:pPr lvl="0"/>
            <a:endParaRPr lang="pt-BR" dirty="0" smtClean="0"/>
          </a:p>
          <a:p>
            <a:pPr lvl="0" algn="just"/>
            <a:r>
              <a:rPr lang="pt-BR" dirty="0" smtClean="0"/>
              <a:t>Programação de ações de capacitação e qualificação;</a:t>
            </a:r>
          </a:p>
          <a:p>
            <a:pPr lvl="0"/>
            <a:endParaRPr lang="pt-BR" dirty="0" smtClean="0"/>
          </a:p>
          <a:p>
            <a:pPr lvl="0"/>
            <a:r>
              <a:rPr lang="pt-BR" dirty="0" smtClean="0"/>
              <a:t>Valorização do bom desempenho do servidor,</a:t>
            </a:r>
          </a:p>
          <a:p>
            <a:pPr lvl="0"/>
            <a:endParaRPr lang="pt-BR" dirty="0" smtClean="0"/>
          </a:p>
          <a:p>
            <a:pPr lvl="0" algn="just"/>
            <a:r>
              <a:rPr lang="pt-BR" u="sng" dirty="0" smtClean="0"/>
              <a:t>Melhoria da qualidade e eficiência do serviço público.</a:t>
            </a:r>
            <a:endParaRPr lang="pt-BR" dirty="0" smtClean="0"/>
          </a:p>
          <a:p>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985</TotalTime>
  <Words>2525</Words>
  <Application>Microsoft Office PowerPoint</Application>
  <PresentationFormat>Apresentação na tela (4:3)</PresentationFormat>
  <Paragraphs>274</Paragraphs>
  <Slides>38</Slides>
  <Notes>0</Notes>
  <HiddenSlides>0</HiddenSlides>
  <MMClips>0</MMClips>
  <ScaleCrop>false</ScaleCrop>
  <HeadingPairs>
    <vt:vector size="4" baseType="variant">
      <vt:variant>
        <vt:lpstr>Tema</vt:lpstr>
      </vt:variant>
      <vt:variant>
        <vt:i4>1</vt:i4>
      </vt:variant>
      <vt:variant>
        <vt:lpstr>Títulos de slides</vt:lpstr>
      </vt:variant>
      <vt:variant>
        <vt:i4>38</vt:i4>
      </vt:variant>
    </vt:vector>
  </HeadingPairs>
  <TitlesOfParts>
    <vt:vector size="39" baseType="lpstr">
      <vt:lpstr>Aspecto</vt:lpstr>
      <vt:lpstr>Departamento de Gestão de Pessoas    Comissão de Gestão de Carreiras </vt:lpstr>
      <vt:lpstr>           Processo de Avaliação de Desempenho especifico aos Agentes Comunitários de Saúde, Agentes de Combate às Endemias e Supervisores de Campo </vt:lpstr>
      <vt:lpstr>Legislação:</vt:lpstr>
      <vt:lpstr>Avaliação Especial de Desempenho – Estágio probatório</vt:lpstr>
      <vt:lpstr>Servidores a serem avaliados neste processo, conforme Decreto 10.594/2016:</vt:lpstr>
      <vt:lpstr>ESTÁGIO PROBATÓRIO SUSPENSO - artigo 6º par. 2º do Decreto nº 10594/2016 :</vt:lpstr>
      <vt:lpstr>DA AVALIAÇÃO ESPECIAL DE DESEMPENHO:</vt:lpstr>
      <vt:lpstr> O que é Avaliação de Desempenho? </vt:lpstr>
      <vt:lpstr>Por que avaliar?  </vt:lpstr>
      <vt:lpstr> Elementos de Avaliação de Desempenho: </vt:lpstr>
      <vt:lpstr> DESCONTO DE ASSIDUIDADE: </vt:lpstr>
      <vt:lpstr>  Vantagens para os Servidores: </vt:lpstr>
      <vt:lpstr> Como funciona a Avaliação de Desempenho? </vt:lpstr>
      <vt:lpstr> A avaliação é realizada mediante a identificação e mensuração de Competências: </vt:lpstr>
      <vt:lpstr>COMPETÊNCIAS: </vt:lpstr>
      <vt:lpstr>       </vt:lpstr>
      <vt:lpstr>Os itens da avaliação deverão ser assinalados com X nos conceitos correspondentes:</vt:lpstr>
      <vt:lpstr>   Pontuação da Avaliação de Desempenho  </vt:lpstr>
      <vt:lpstr>São consideradas ausências:  </vt:lpstr>
      <vt:lpstr> Excluem-se do conceito de ausência: </vt:lpstr>
      <vt:lpstr> O processo de Avaliação de Desempenho  </vt:lpstr>
      <vt:lpstr> Do Formulário: </vt:lpstr>
      <vt:lpstr>Como realizar a Avaliação de Desempenho:</vt:lpstr>
      <vt:lpstr>  Como preencher o Formulário de Avaliação Especial de Desempenho: </vt:lpstr>
      <vt:lpstr>Continuação ...</vt:lpstr>
      <vt:lpstr>Avaliação Final do Servidor:</vt:lpstr>
      <vt:lpstr>...</vt:lpstr>
      <vt:lpstr>...</vt:lpstr>
      <vt:lpstr>...</vt:lpstr>
      <vt:lpstr>Comissão de Gestão de Carreiras </vt:lpstr>
      <vt:lpstr>Compete à Comissão de Gestão de Carreiras: </vt:lpstr>
      <vt:lpstr>   Capítulo V - Artigo 28  – par. 4º do Decreto 10.594/2016  A Comissão poderá, a qualquer tempo: </vt:lpstr>
      <vt:lpstr>                  Atribuições da Chefia Imediata: </vt:lpstr>
      <vt:lpstr>...</vt:lpstr>
      <vt:lpstr>Reflita... </vt:lpstr>
      <vt:lpstr>Dicas aos servidores avaliados: </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Departamento de Gestão de Pessoas    Comissão de Gestão de Carreiras</dc:title>
  <dc:creator>FMSRC 04</dc:creator>
  <cp:lastModifiedBy>FMSRC 04</cp:lastModifiedBy>
  <cp:revision>87</cp:revision>
  <dcterms:created xsi:type="dcterms:W3CDTF">2016-06-20T16:48:50Z</dcterms:created>
  <dcterms:modified xsi:type="dcterms:W3CDTF">2016-09-06T11:29:49Z</dcterms:modified>
</cp:coreProperties>
</file>